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 id="258" r:id="rId3"/>
    <p:sldId id="259" r:id="rId4"/>
    <p:sldId id="260" r:id="rId5"/>
    <p:sldId id="261" r:id="rId6"/>
    <p:sldId id="262" r:id="rId7"/>
    <p:sldId id="263"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629"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a:xfrm>
            <a:off x="2692397" y="5037663"/>
            <a:ext cx="5214635" cy="279400"/>
          </a:xfrm>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a:xfrm>
            <a:off x="8956900" y="5037663"/>
            <a:ext cx="551167" cy="279400"/>
          </a:xfrm>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1730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F4E7ED">
                  <a:shade val="50000"/>
                  <a:satMod val="20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Tree>
    <p:extLst>
      <p:ext uri="{BB962C8B-B14F-4D97-AF65-F5344CB8AC3E}">
        <p14:creationId xmlns:p14="http://schemas.microsoft.com/office/powerpoint/2010/main" val="2751368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12224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8324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Tree>
    <p:extLst>
      <p:ext uri="{BB962C8B-B14F-4D97-AF65-F5344CB8AC3E}">
        <p14:creationId xmlns:p14="http://schemas.microsoft.com/office/powerpoint/2010/main" val="13969414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2F3AF-0A7D-4B9A-862B-6D721D24ABA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0D113-3FC1-4C55-BBFE-0246E0CEA56E}"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79383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C2F3AF-0A7D-4B9A-862B-6D721D24ABA3}" type="datetimeFigureOut">
              <a:rPr lang="en-US" smtClean="0"/>
              <a:t>7/3/2014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9F0D113-3FC1-4C55-BBFE-0246E0CEA56E}"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28186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5398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1711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Tree>
    <p:extLst>
      <p:ext uri="{BB962C8B-B14F-4D97-AF65-F5344CB8AC3E}">
        <p14:creationId xmlns:p14="http://schemas.microsoft.com/office/powerpoint/2010/main" val="3819154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5" name="Footer Placeholder 4"/>
          <p:cNvSpPr>
            <a:spLocks noGrp="1"/>
          </p:cNvSpPr>
          <p:nvPr>
            <p:ph type="ftr" sz="quarter" idx="11"/>
          </p:nvPr>
        </p:nvSpPr>
        <p:spPr/>
        <p:txBody>
          <a:bodyPr/>
          <a:lstStyle/>
          <a:p>
            <a:endParaRPr lang="en-US">
              <a:solidFill>
                <a:srgbClr val="F4E7ED">
                  <a:shade val="50000"/>
                  <a:satMod val="20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606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F4E7ED">
                  <a:shade val="50000"/>
                  <a:satMod val="20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Tree>
    <p:extLst>
      <p:ext uri="{BB962C8B-B14F-4D97-AF65-F5344CB8AC3E}">
        <p14:creationId xmlns:p14="http://schemas.microsoft.com/office/powerpoint/2010/main" val="1700987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8" name="Footer Placeholder 7"/>
          <p:cNvSpPr>
            <a:spLocks noGrp="1"/>
          </p:cNvSpPr>
          <p:nvPr>
            <p:ph type="ftr" sz="quarter" idx="11"/>
          </p:nvPr>
        </p:nvSpPr>
        <p:spPr/>
        <p:txBody>
          <a:bodyPr/>
          <a:lstStyle/>
          <a:p>
            <a:endParaRPr lang="en-US">
              <a:solidFill>
                <a:srgbClr val="F4E7ED">
                  <a:shade val="50000"/>
                  <a:satMod val="20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7523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4" name="Footer Placeholder 3"/>
          <p:cNvSpPr>
            <a:spLocks noGrp="1"/>
          </p:cNvSpPr>
          <p:nvPr>
            <p:ph type="ftr" sz="quarter" idx="11"/>
          </p:nvPr>
        </p:nvSpPr>
        <p:spPr/>
        <p:txBody>
          <a:bodyPr/>
          <a:lstStyle/>
          <a:p>
            <a:endParaRPr lang="en-US">
              <a:solidFill>
                <a:srgbClr val="F4E7ED">
                  <a:shade val="50000"/>
                  <a:satMod val="20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09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3" name="Footer Placeholder 2"/>
          <p:cNvSpPr>
            <a:spLocks noGrp="1"/>
          </p:cNvSpPr>
          <p:nvPr>
            <p:ph type="ftr" sz="quarter" idx="11"/>
          </p:nvPr>
        </p:nvSpPr>
        <p:spPr/>
        <p:txBody>
          <a:bodyPr/>
          <a:lstStyle/>
          <a:p>
            <a:endParaRPr lang="en-US">
              <a:solidFill>
                <a:srgbClr val="F4E7ED">
                  <a:shade val="50000"/>
                  <a:satMod val="20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Tree>
    <p:extLst>
      <p:ext uri="{BB962C8B-B14F-4D97-AF65-F5344CB8AC3E}">
        <p14:creationId xmlns:p14="http://schemas.microsoft.com/office/powerpoint/2010/main" val="222756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F4E7ED">
                  <a:shade val="50000"/>
                  <a:satMod val="20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8230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F4E7ED">
                    <a:shade val="50000"/>
                    <a:satMod val="200000"/>
                  </a:srgbClr>
                </a:solidFill>
              </a:rPr>
              <a:pPr/>
              <a:t>7/3/2014</a:t>
            </a:fld>
            <a:endParaRPr lang="en-US">
              <a:solidFill>
                <a:srgbClr val="F4E7ED">
                  <a:shade val="50000"/>
                  <a:satMod val="200000"/>
                </a:srgbClr>
              </a:solidFill>
            </a:endParaRPr>
          </a:p>
        </p:txBody>
      </p:sp>
      <p:sp>
        <p:nvSpPr>
          <p:cNvPr id="6" name="Footer Placeholder 5"/>
          <p:cNvSpPr>
            <a:spLocks noGrp="1"/>
          </p:cNvSpPr>
          <p:nvPr>
            <p:ph type="ftr" sz="quarter" idx="11"/>
          </p:nvPr>
        </p:nvSpPr>
        <p:spPr/>
        <p:txBody>
          <a:bodyPr/>
          <a:lstStyle/>
          <a:p>
            <a:endParaRPr lang="en-US">
              <a:solidFill>
                <a:srgbClr val="F4E7ED">
                  <a:shade val="50000"/>
                  <a:satMod val="20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F4E7ED">
                    <a:shade val="50000"/>
                    <a:satMod val="200000"/>
                  </a:srgbClr>
                </a:solidFill>
              </a:rPr>
              <a:pPr/>
              <a:t>‹#›</a:t>
            </a:fld>
            <a:endParaRPr lang="en-US">
              <a:solidFill>
                <a:srgbClr val="F4E7ED">
                  <a:shade val="50000"/>
                  <a:satMod val="200000"/>
                </a:srgbClr>
              </a:solidFill>
            </a:endParaRPr>
          </a:p>
        </p:txBody>
      </p:sp>
    </p:spTree>
    <p:extLst>
      <p:ext uri="{BB962C8B-B14F-4D97-AF65-F5344CB8AC3E}">
        <p14:creationId xmlns:p14="http://schemas.microsoft.com/office/powerpoint/2010/main" val="2918289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9C2F3AF-0A7D-4B9A-862B-6D721D24ABA3}" type="datetimeFigureOut">
              <a:rPr lang="en-US" smtClean="0"/>
              <a:t>7/3/2014</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9F0D113-3FC1-4C55-BBFE-0246E0CEA56E}" type="slidenum">
              <a:rPr lang="en-US" smtClean="0"/>
              <a:t>‹#›</a:t>
            </a:fld>
            <a:endParaRPr lang="en-US"/>
          </a:p>
        </p:txBody>
      </p:sp>
    </p:spTree>
    <p:extLst>
      <p:ext uri="{BB962C8B-B14F-4D97-AF65-F5344CB8AC3E}">
        <p14:creationId xmlns:p14="http://schemas.microsoft.com/office/powerpoint/2010/main" val="73273934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http://www.chanceforlife.ro/images/Logo_ISMB.jpg" TargetMode="External"/><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9.jpeg"/><Relationship Id="rId4" Type="http://schemas.openxmlformats.org/officeDocument/2006/relationships/image" Target="../media/image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90800" y="1981201"/>
            <a:ext cx="7315200" cy="2151061"/>
          </a:xfrm>
        </p:spPr>
        <p:txBody>
          <a:bodyPr>
            <a:normAutofit fontScale="90000"/>
          </a:bodyPr>
          <a:lstStyle/>
          <a:p>
            <a:pPr>
              <a:lnSpc>
                <a:spcPct val="200000"/>
              </a:lnSpc>
              <a:spcBef>
                <a:spcPts val="0"/>
              </a:spcBef>
            </a:pPr>
            <a:r>
              <a:rPr lang="en-US" sz="4000" dirty="0">
                <a:latin typeface="Cambria"/>
                <a:ea typeface="Cambria"/>
                <a:cs typeface="Times New Roman"/>
              </a:rPr>
              <a:t/>
            </a:r>
            <a:br>
              <a:rPr lang="en-US" sz="4000" dirty="0">
                <a:latin typeface="Cambria"/>
                <a:ea typeface="Cambria"/>
                <a:cs typeface="Times New Roman"/>
              </a:rPr>
            </a:br>
            <a:endParaRPr lang="en-US" dirty="0"/>
          </a:p>
        </p:txBody>
      </p:sp>
      <p:sp>
        <p:nvSpPr>
          <p:cNvPr id="3" name="Subtitle 2"/>
          <p:cNvSpPr>
            <a:spLocks noGrp="1"/>
          </p:cNvSpPr>
          <p:nvPr>
            <p:ph type="subTitle" idx="1"/>
          </p:nvPr>
        </p:nvSpPr>
        <p:spPr>
          <a:xfrm>
            <a:off x="3352800" y="4648200"/>
            <a:ext cx="6096000" cy="838200"/>
          </a:xfrm>
        </p:spPr>
        <p:txBody>
          <a:bodyPr>
            <a:normAutofit lnSpcReduction="10000"/>
          </a:bodyPr>
          <a:lstStyle/>
          <a:p>
            <a:pPr algn="ctr"/>
            <a:r>
              <a:rPr lang="en-US" b="1" dirty="0" smtClean="0"/>
              <a:t>Meeting in </a:t>
            </a:r>
            <a:r>
              <a:rPr lang="en-US" b="1" dirty="0" smtClean="0"/>
              <a:t>CYPRUS</a:t>
            </a:r>
            <a:endParaRPr lang="en-US" b="1" dirty="0" smtClean="0"/>
          </a:p>
          <a:p>
            <a:pPr algn="ctr"/>
            <a:r>
              <a:rPr lang="en-US" b="1" dirty="0" smtClean="0"/>
              <a:t>JULY 2014</a:t>
            </a:r>
            <a:endParaRPr lang="en-US" b="1" dirty="0"/>
          </a:p>
        </p:txBody>
      </p:sp>
      <p:pic>
        <p:nvPicPr>
          <p:cNvPr id="1026" name="Picture 2" descr="http://www.chanceforlife.ro/images/Logo_ISMB.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0302240" y="5670559"/>
            <a:ext cx="1195388" cy="1033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magin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985" y="5911841"/>
            <a:ext cx="2097185"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LOGO_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5594" y="236666"/>
            <a:ext cx="6805612"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412206" y="1969673"/>
            <a:ext cx="7239000" cy="1077218"/>
          </a:xfrm>
          <a:prstGeom prst="rect">
            <a:avLst/>
          </a:prstGeom>
        </p:spPr>
        <p:txBody>
          <a:bodyPr wrap="square">
            <a:spAutoFit/>
          </a:bodyPr>
          <a:lstStyle/>
          <a:p>
            <a:pPr algn="ctr"/>
            <a:r>
              <a:rPr lang="en-GB" sz="3200" b="1" i="1" cap="small" dirty="0" smtClean="0">
                <a:solidFill>
                  <a:srgbClr val="4F271C">
                    <a:satMod val="130000"/>
                  </a:srgbClr>
                </a:solidFill>
                <a:effectLst>
                  <a:outerShdw blurRad="50000" dist="30000" dir="5400000" algn="tl" rotWithShape="0">
                    <a:srgbClr val="000000">
                      <a:alpha val="30000"/>
                    </a:srgbClr>
                  </a:outerShdw>
                </a:effectLst>
                <a:ea typeface="Cambria"/>
                <a:cs typeface="Arial-BoldMT"/>
              </a:rPr>
              <a:t>PRESENTATION OF THE PROJECT OUTPUTS AND IMPACT</a:t>
            </a:r>
            <a:endParaRPr lang="en-US" sz="2400" dirty="0">
              <a:solidFill>
                <a:prstClr val="black"/>
              </a:solidFill>
            </a:endParaRPr>
          </a:p>
        </p:txBody>
      </p:sp>
    </p:spTree>
    <p:extLst>
      <p:ext uri="{BB962C8B-B14F-4D97-AF65-F5344CB8AC3E}">
        <p14:creationId xmlns:p14="http://schemas.microsoft.com/office/powerpoint/2010/main" val="41527767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1196" cy="1303867"/>
          </a:xfrm>
        </p:spPr>
        <p:txBody>
          <a:bodyPr>
            <a:normAutofit/>
          </a:bodyPr>
          <a:lstStyle/>
          <a:p>
            <a:r>
              <a:rPr lang="en-US" sz="3200" dirty="0" smtClean="0"/>
              <a:t>PROJECT OUTPUTS</a:t>
            </a:r>
            <a:endParaRPr lang="en-US" sz="3200" dirty="0"/>
          </a:p>
        </p:txBody>
      </p:sp>
      <p:sp>
        <p:nvSpPr>
          <p:cNvPr id="3" name="Content Placeholder 2"/>
          <p:cNvSpPr>
            <a:spLocks noGrp="1"/>
          </p:cNvSpPr>
          <p:nvPr>
            <p:ph idx="1"/>
          </p:nvPr>
        </p:nvSpPr>
        <p:spPr/>
        <p:txBody>
          <a:bodyPr/>
          <a:lstStyle/>
          <a:p>
            <a:endParaRPr lang="en-US" dirty="0" smtClean="0"/>
          </a:p>
          <a:p>
            <a:r>
              <a:rPr lang="en-US" dirty="0" smtClean="0"/>
              <a:t>The partner SCHOOL INSPECTORATE OF BUCHAREST, ROMANIA (ISMB), has fulfilled all its responsibilities in this partnership according to the application and the calendar of the project and showed openness in accepting supplementary tasks during the project years.</a:t>
            </a:r>
          </a:p>
          <a:p>
            <a:r>
              <a:rPr lang="en-US" dirty="0" smtClean="0"/>
              <a:t>The materials realized by ISMB in this project reflect the fulfillment of project objectives and also the project sustainability in the future.</a:t>
            </a:r>
          </a:p>
          <a:p>
            <a:endParaRPr lang="en-US" dirty="0"/>
          </a:p>
        </p:txBody>
      </p:sp>
    </p:spTree>
    <p:extLst>
      <p:ext uri="{BB962C8B-B14F-4D97-AF65-F5344CB8AC3E}">
        <p14:creationId xmlns:p14="http://schemas.microsoft.com/office/powerpoint/2010/main" val="7087796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05256" y="2556932"/>
            <a:ext cx="9991341" cy="3596980"/>
          </a:xfrm>
        </p:spPr>
        <p:txBody>
          <a:bodyPr>
            <a:normAutofit/>
          </a:bodyPr>
          <a:lstStyle/>
          <a:p>
            <a:r>
              <a:rPr lang="en-US" dirty="0" smtClean="0"/>
              <a:t>These are the outputs realized by ISMB during the project years:</a:t>
            </a:r>
          </a:p>
          <a:p>
            <a:r>
              <a:rPr lang="en-US" sz="2000" dirty="0" smtClean="0"/>
              <a:t>1) A Power Point presentation of the </a:t>
            </a:r>
            <a:r>
              <a:rPr lang="en-US" sz="1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VOCATIONAL</a:t>
            </a:r>
            <a:r>
              <a:rPr lang="en-US" sz="1800"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 PROFESSIONAL AND TECHNICAL </a:t>
            </a:r>
            <a:r>
              <a:rPr lang="en-US" sz="1800"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EDUCATION IN ROMANIA </a:t>
            </a:r>
            <a:r>
              <a:rPr lang="en-US" sz="2000" dirty="0"/>
              <a:t>for the first project meeting in </a:t>
            </a:r>
            <a:r>
              <a:rPr lang="en-US" sz="2000" dirty="0" smtClean="0"/>
              <a:t>Spain;</a:t>
            </a:r>
          </a:p>
          <a:p>
            <a:r>
              <a:rPr lang="en-US" sz="2000" dirty="0" smtClean="0"/>
              <a:t>2) The questionnaire for the trainer in vocational, professional and technical education which has been applied by all partners;</a:t>
            </a:r>
          </a:p>
          <a:p>
            <a:r>
              <a:rPr lang="en-US" sz="2000" dirty="0" smtClean="0"/>
              <a:t>3) Interpretation of the questionnaire’s results for the project newsletter;</a:t>
            </a:r>
          </a:p>
          <a:p>
            <a:r>
              <a:rPr lang="en-US" sz="2000" dirty="0" smtClean="0"/>
              <a:t>4) Organizing the 3</a:t>
            </a:r>
            <a:r>
              <a:rPr lang="en-US" sz="2000" baseline="30000" dirty="0" smtClean="0"/>
              <a:t>rd</a:t>
            </a:r>
            <a:r>
              <a:rPr lang="en-US" sz="2000" dirty="0" smtClean="0"/>
              <a:t> project meeting in Bucharest;</a:t>
            </a:r>
          </a:p>
          <a:p>
            <a:r>
              <a:rPr lang="en-US" sz="2000" dirty="0" smtClean="0"/>
              <a:t>5) A Power Point presentation of 2 GOOD PRACTICES of virtual companies created by vocational students;</a:t>
            </a:r>
            <a:endParaRPr lang="en-US" sz="2000" dirty="0"/>
          </a:p>
        </p:txBody>
      </p:sp>
      <p:sp>
        <p:nvSpPr>
          <p:cNvPr id="4" name="Title 1"/>
          <p:cNvSpPr txBox="1">
            <a:spLocks/>
          </p:cNvSpPr>
          <p:nvPr/>
        </p:nvSpPr>
        <p:spPr>
          <a:xfrm>
            <a:off x="1295401" y="982132"/>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smtClean="0"/>
              <a:t>PROJECT OUTPUTS</a:t>
            </a:r>
            <a:endParaRPr lang="en-US" sz="3200" dirty="0"/>
          </a:p>
        </p:txBody>
      </p:sp>
    </p:spTree>
    <p:extLst>
      <p:ext uri="{BB962C8B-B14F-4D97-AF65-F5344CB8AC3E}">
        <p14:creationId xmlns:p14="http://schemas.microsoft.com/office/powerpoint/2010/main" val="3809204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536" y="667512"/>
            <a:ext cx="10561320" cy="5449824"/>
          </a:xfrm>
        </p:spPr>
        <p:txBody>
          <a:bodyPr>
            <a:normAutofit/>
          </a:bodyPr>
          <a:lstStyle/>
          <a:p>
            <a:r>
              <a:rPr lang="en-US" sz="2000" dirty="0" smtClean="0"/>
              <a:t>6) 2 articles for the project E-BOOK containing the</a:t>
            </a:r>
            <a:r>
              <a:rPr lang="en-US" sz="2000" dirty="0">
                <a:solidFill>
                  <a:prstClr val="black">
                    <a:lumMod val="85000"/>
                    <a:lumOff val="15000"/>
                  </a:prstClr>
                </a:solidFill>
              </a:rPr>
              <a:t> 2 GOOD PRACTICES of virtual companies created by vocational students;</a:t>
            </a:r>
            <a:r>
              <a:rPr lang="en-US" sz="2000" dirty="0" smtClean="0"/>
              <a:t> </a:t>
            </a:r>
          </a:p>
          <a:p>
            <a:r>
              <a:rPr lang="en-US" sz="2000" dirty="0" smtClean="0"/>
              <a:t>7) An article for the 2</a:t>
            </a:r>
            <a:r>
              <a:rPr lang="en-US" sz="2000" baseline="30000" dirty="0" smtClean="0"/>
              <a:t>nd</a:t>
            </a:r>
            <a:r>
              <a:rPr lang="en-US" sz="2000" dirty="0" smtClean="0"/>
              <a:t> project newspaper about the meeting in Bucharest; </a:t>
            </a:r>
          </a:p>
          <a:p>
            <a:r>
              <a:rPr lang="en-US" sz="2000" dirty="0" smtClean="0"/>
              <a:t>8) a proposal of activity covering the topic </a:t>
            </a:r>
            <a:r>
              <a:rPr lang="en-GB" sz="2000" b="1" i="1" cap="small" dirty="0">
                <a:solidFill>
                  <a:srgbClr val="4F271C">
                    <a:satMod val="130000"/>
                  </a:srgbClr>
                </a:solidFill>
                <a:effectLst>
                  <a:outerShdw blurRad="50000" dist="30000" dir="5400000" algn="tl" rotWithShape="0">
                    <a:srgbClr val="000000">
                      <a:alpha val="30000"/>
                    </a:srgbClr>
                  </a:outerShdw>
                </a:effectLst>
                <a:latin typeface="Gill Sans MT"/>
                <a:ea typeface="Cambria"/>
                <a:cs typeface="Arial-BoldMT"/>
              </a:rPr>
              <a:t>OUTDOOR ACTIVITY ASSOCIATED WITH THE PROJECT AND MEDIA/PRESS COVERAGE IN THE LOCAL </a:t>
            </a:r>
            <a:r>
              <a:rPr lang="en-GB" sz="2000" b="1" i="1" cap="small" dirty="0" smtClean="0">
                <a:solidFill>
                  <a:srgbClr val="4F271C">
                    <a:satMod val="130000"/>
                  </a:srgbClr>
                </a:solidFill>
                <a:effectLst>
                  <a:outerShdw blurRad="50000" dist="30000" dir="5400000" algn="tl" rotWithShape="0">
                    <a:srgbClr val="000000">
                      <a:alpha val="30000"/>
                    </a:srgbClr>
                  </a:outerShdw>
                </a:effectLst>
                <a:latin typeface="Gill Sans MT"/>
                <a:ea typeface="Cambria"/>
                <a:cs typeface="Arial-BoldMT"/>
              </a:rPr>
              <a:t>MEDIA </a:t>
            </a:r>
            <a:r>
              <a:rPr lang="en-US" sz="2000" dirty="0" smtClean="0"/>
              <a:t>for the meeting in Germany;</a:t>
            </a:r>
          </a:p>
          <a:p>
            <a:r>
              <a:rPr lang="en-US" sz="2000" dirty="0" smtClean="0"/>
              <a:t>9) A database containing 100 e-mail addresses of project stakeholders for the dissemination of the project newsletter;</a:t>
            </a:r>
          </a:p>
          <a:p>
            <a:r>
              <a:rPr lang="en-US" sz="2000" dirty="0" smtClean="0"/>
              <a:t>10) a dissemination plan;</a:t>
            </a:r>
          </a:p>
          <a:p>
            <a:r>
              <a:rPr lang="en-US" sz="2000" dirty="0" smtClean="0"/>
              <a:t>11) A local workshop on the topic </a:t>
            </a:r>
            <a:r>
              <a:rPr lang="en-GB" sz="2000" b="1" i="1" cap="small" dirty="0">
                <a:solidFill>
                  <a:srgbClr val="FF0000"/>
                </a:solidFill>
                <a:latin typeface="Times New Roman"/>
                <a:ea typeface="Cambria"/>
                <a:cs typeface="+mj-cs"/>
              </a:rPr>
              <a:t>unconventional teaching methods – a premise for acquiring success </a:t>
            </a:r>
            <a:r>
              <a:rPr lang="en-GB" sz="2000" b="1" i="1" cap="small" dirty="0" smtClean="0">
                <a:solidFill>
                  <a:srgbClr val="FF0000"/>
                </a:solidFill>
                <a:latin typeface="Times New Roman"/>
                <a:ea typeface="Cambria"/>
                <a:cs typeface="+mj-cs"/>
              </a:rPr>
              <a:t>on </a:t>
            </a:r>
            <a:r>
              <a:rPr lang="en-GB" sz="2000" b="1" i="1" cap="small" dirty="0">
                <a:solidFill>
                  <a:srgbClr val="FF0000"/>
                </a:solidFill>
                <a:latin typeface="Times New Roman"/>
                <a:ea typeface="Cambria"/>
                <a:cs typeface="+mj-cs"/>
              </a:rPr>
              <a:t>labour </a:t>
            </a:r>
            <a:r>
              <a:rPr lang="en-GB" sz="2000" b="1" i="1" cap="small" dirty="0" smtClean="0">
                <a:solidFill>
                  <a:srgbClr val="FF0000"/>
                </a:solidFill>
                <a:latin typeface="Times New Roman"/>
                <a:ea typeface="Cambria"/>
                <a:cs typeface="+mj-cs"/>
              </a:rPr>
              <a:t>market</a:t>
            </a:r>
            <a:r>
              <a:rPr lang="en-US" sz="2000" dirty="0"/>
              <a:t> </a:t>
            </a:r>
            <a:r>
              <a:rPr lang="en-US" sz="2000" dirty="0" smtClean="0"/>
              <a:t>and a Power Point presentation for the meeting in Bulgaria;</a:t>
            </a:r>
          </a:p>
          <a:p>
            <a:r>
              <a:rPr lang="en-US" sz="2000" dirty="0" smtClean="0"/>
              <a:t>12) A questionnaire for the trainees which has been applied by all partners;</a:t>
            </a:r>
          </a:p>
          <a:p>
            <a:pPr marL="0" indent="0">
              <a:buNone/>
            </a:pPr>
            <a:endParaRPr lang="en-US" sz="2000" dirty="0" smtClean="0"/>
          </a:p>
          <a:p>
            <a:endParaRPr lang="en-US" sz="2000" dirty="0" smtClean="0"/>
          </a:p>
          <a:p>
            <a:endParaRPr lang="en-US" sz="2000" dirty="0"/>
          </a:p>
        </p:txBody>
      </p:sp>
    </p:spTree>
    <p:extLst>
      <p:ext uri="{BB962C8B-B14F-4D97-AF65-F5344CB8AC3E}">
        <p14:creationId xmlns:p14="http://schemas.microsoft.com/office/powerpoint/2010/main" val="277325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24128" y="777240"/>
            <a:ext cx="9872469" cy="5098628"/>
          </a:xfrm>
        </p:spPr>
        <p:txBody>
          <a:bodyPr>
            <a:normAutofit/>
          </a:bodyPr>
          <a:lstStyle/>
          <a:p>
            <a:r>
              <a:rPr lang="en-US" sz="2000" dirty="0" smtClean="0"/>
              <a:t>13) The interpretation of the questionnaire’s results for the project newsletter;</a:t>
            </a:r>
          </a:p>
          <a:p>
            <a:r>
              <a:rPr lang="en-US" sz="2000" dirty="0" smtClean="0"/>
              <a:t>14) An article for the 4</a:t>
            </a:r>
            <a:r>
              <a:rPr lang="en-US" sz="2000" baseline="30000" dirty="0" smtClean="0"/>
              <a:t>th</a:t>
            </a:r>
            <a:r>
              <a:rPr lang="en-US" sz="2000" dirty="0" smtClean="0"/>
              <a:t> project newsletter about the meeting in Germany;</a:t>
            </a:r>
          </a:p>
          <a:p>
            <a:r>
              <a:rPr lang="en-US" sz="2000" dirty="0" smtClean="0"/>
              <a:t>15) 2 Power Point presentations regarding the </a:t>
            </a:r>
            <a:r>
              <a:rPr lang="en-US" sz="2000" b="1" dirty="0" smtClean="0">
                <a:solidFill>
                  <a:schemeClr val="tx2">
                    <a:lumMod val="75000"/>
                  </a:schemeClr>
                </a:solidFill>
              </a:rPr>
              <a:t>PROFESSION </a:t>
            </a:r>
            <a:r>
              <a:rPr lang="en-US" sz="2000" b="1" dirty="0">
                <a:solidFill>
                  <a:schemeClr val="tx2">
                    <a:lumMod val="75000"/>
                  </a:schemeClr>
                </a:solidFill>
              </a:rPr>
              <a:t>MOST IN DEMAND IN </a:t>
            </a:r>
            <a:r>
              <a:rPr lang="en-US" sz="2000" b="1" dirty="0" smtClean="0">
                <a:solidFill>
                  <a:schemeClr val="tx2">
                    <a:lumMod val="75000"/>
                  </a:schemeClr>
                </a:solidFill>
              </a:rPr>
              <a:t>ROMANIA </a:t>
            </a:r>
            <a:r>
              <a:rPr lang="en-US" sz="2000" dirty="0" smtClean="0">
                <a:solidFill>
                  <a:schemeClr val="tx2">
                    <a:lumMod val="75000"/>
                  </a:schemeClr>
                </a:solidFill>
              </a:rPr>
              <a:t>for the project meetings in Turkey and Italy;</a:t>
            </a:r>
          </a:p>
          <a:p>
            <a:r>
              <a:rPr lang="en-US" sz="2000" dirty="0" smtClean="0">
                <a:solidFill>
                  <a:schemeClr val="tx2">
                    <a:lumMod val="75000"/>
                  </a:schemeClr>
                </a:solidFill>
              </a:rPr>
              <a:t>16) Dissemination activities: presentations of EVTUM project in local workshops and meetings at the level of Bucharest for teachers, students, school inspectors and other possible stakeholders;</a:t>
            </a:r>
          </a:p>
          <a:p>
            <a:r>
              <a:rPr lang="en-US" sz="2000" dirty="0" smtClean="0">
                <a:solidFill>
                  <a:schemeClr val="tx2">
                    <a:lumMod val="75000"/>
                  </a:schemeClr>
                </a:solidFill>
              </a:rPr>
              <a:t>17) All necessary and required materials for the project website;</a:t>
            </a:r>
          </a:p>
          <a:p>
            <a:endParaRPr lang="en-US" sz="2000" dirty="0"/>
          </a:p>
        </p:txBody>
      </p:sp>
    </p:spTree>
    <p:extLst>
      <p:ext uri="{BB962C8B-B14F-4D97-AF65-F5344CB8AC3E}">
        <p14:creationId xmlns:p14="http://schemas.microsoft.com/office/powerpoint/2010/main" val="18121544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 IMPACT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project had a positive impact on the people involved in the project team as they could discover aspects of the vocational, professional and technical education in the partner countries;</a:t>
            </a:r>
          </a:p>
          <a:p>
            <a:r>
              <a:rPr lang="en-US" dirty="0" smtClean="0"/>
              <a:t>The questionnaires applied to trainers and trainees in all partner countries showed new aspects of the ways the unconventional methods are or can be used in VET education;</a:t>
            </a:r>
          </a:p>
          <a:p>
            <a:r>
              <a:rPr lang="en-US" dirty="0" smtClean="0"/>
              <a:t>The project had a very good visibility in local, national and international community;</a:t>
            </a:r>
          </a:p>
          <a:p>
            <a:r>
              <a:rPr lang="en-US" dirty="0" smtClean="0"/>
              <a:t>The project outputs are very useful materials for future studies on vocational, professional and technical education.</a:t>
            </a:r>
            <a:endParaRPr lang="en-US" dirty="0"/>
          </a:p>
        </p:txBody>
      </p:sp>
    </p:spTree>
    <p:extLst>
      <p:ext uri="{BB962C8B-B14F-4D97-AF65-F5344CB8AC3E}">
        <p14:creationId xmlns:p14="http://schemas.microsoft.com/office/powerpoint/2010/main" val="18555578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THANK YOU!</a:t>
            </a:r>
            <a:endParaRPr lang="en-US"/>
          </a:p>
        </p:txBody>
      </p:sp>
    </p:spTree>
    <p:extLst>
      <p:ext uri="{BB962C8B-B14F-4D97-AF65-F5344CB8AC3E}">
        <p14:creationId xmlns:p14="http://schemas.microsoft.com/office/powerpoint/2010/main" val="413153475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97</TotalTime>
  <Words>506</Words>
  <Application>Microsoft Office PowerPoint</Application>
  <PresentationFormat>Widescreen</PresentationFormat>
  <Paragraphs>34</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Arial-BoldMT</vt:lpstr>
      <vt:lpstr>Cambria</vt:lpstr>
      <vt:lpstr>Garamond</vt:lpstr>
      <vt:lpstr>Gill Sans MT</vt:lpstr>
      <vt:lpstr>Times New Roman</vt:lpstr>
      <vt:lpstr>Organic</vt:lpstr>
      <vt:lpstr> </vt:lpstr>
      <vt:lpstr>PROJECT OUTPUTS</vt:lpstr>
      <vt:lpstr>PowerPoint Presentation</vt:lpstr>
      <vt:lpstr>PowerPoint Presentation</vt:lpstr>
      <vt:lpstr>PowerPoint Presentation</vt:lpstr>
      <vt:lpstr>PROJECT IMPACT</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scoala51 scoala51</dc:creator>
  <cp:lastModifiedBy>scoala51 scoala51</cp:lastModifiedBy>
  <cp:revision>23</cp:revision>
  <dcterms:created xsi:type="dcterms:W3CDTF">2014-07-03T10:37:34Z</dcterms:created>
  <dcterms:modified xsi:type="dcterms:W3CDTF">2014-07-03T12:14:58Z</dcterms:modified>
</cp:coreProperties>
</file>