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7" r:id="rId3"/>
    <p:sldId id="258" r:id="rId4"/>
    <p:sldId id="261" r:id="rId5"/>
    <p:sldId id="262" r:id="rId6"/>
    <p:sldId id="263" r:id="rId7"/>
    <p:sldId id="264" r:id="rId8"/>
    <p:sldId id="270" r:id="rId9"/>
    <p:sldId id="271" r:id="rId10"/>
    <p:sldId id="272" r:id="rId11"/>
    <p:sldId id="274" r:id="rId12"/>
    <p:sldId id="275" r:id="rId13"/>
    <p:sldId id="278" r:id="rId14"/>
    <p:sldId id="283" r:id="rId15"/>
    <p:sldId id="273" r:id="rId16"/>
    <p:sldId id="281" r:id="rId17"/>
    <p:sldId id="279" r:id="rId18"/>
    <p:sldId id="284" r:id="rId19"/>
    <p:sldId id="288" r:id="rId20"/>
    <p:sldId id="289" r:id="rId21"/>
    <p:sldId id="282" r:id="rId22"/>
    <p:sldId id="293" r:id="rId23"/>
    <p:sldId id="291" r:id="rId24"/>
    <p:sldId id="297" r:id="rId25"/>
    <p:sldId id="276" r:id="rId26"/>
    <p:sldId id="29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notesViewPr>
    <p:cSldViewPr>
      <p:cViewPr varScale="1">
        <p:scale>
          <a:sx n="48" d="100"/>
          <a:sy n="48" d="100"/>
        </p:scale>
        <p:origin x="-293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83405B-A06F-49B6-B345-C5346F579AAF}" type="datetimeFigureOut">
              <a:rPr lang="en-GB" smtClean="0"/>
              <a:t>29/01/2013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D177A3-67F8-4256-B461-E08CDCD30ABB}" type="slidenum">
              <a:rPr lang="en-GB" smtClean="0"/>
              <a:t>‹#›</a:t>
            </a:fld>
            <a:endParaRPr lang="en-GB"/>
          </a:p>
        </p:txBody>
      </p:sp>
    </p:spTree>
    <p:extLst>
      <p:ext uri="{BB962C8B-B14F-4D97-AF65-F5344CB8AC3E}">
        <p14:creationId xmlns:p14="http://schemas.microsoft.com/office/powerpoint/2010/main" val="321851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4124D5C-2D05-4CA5-8E71-3145217E517B}" type="datetimeFigureOut">
              <a:rPr lang="en-GB" smtClean="0"/>
              <a:t>29/01/2013</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133C166-0D7A-4B44-8631-2D926C8800D8}"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124D5C-2D05-4CA5-8E71-3145217E517B}" type="datetimeFigureOut">
              <a:rPr lang="en-GB" smtClean="0"/>
              <a:t>29/01/2013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33C166-0D7A-4B44-8631-2D926C8800D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124D5C-2D05-4CA5-8E71-3145217E517B}" type="datetimeFigureOut">
              <a:rPr lang="en-GB" smtClean="0"/>
              <a:t>29/01/2013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33C166-0D7A-4B44-8631-2D926C8800D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4124D5C-2D05-4CA5-8E71-3145217E517B}" type="datetimeFigureOut">
              <a:rPr lang="en-GB" smtClean="0"/>
              <a:t>29/01/2013</a:t>
            </a:fld>
            <a:endParaRPr lang="en-GB"/>
          </a:p>
        </p:txBody>
      </p:sp>
      <p:sp>
        <p:nvSpPr>
          <p:cNvPr id="9" name="Slide Number Placeholder 8"/>
          <p:cNvSpPr>
            <a:spLocks noGrp="1"/>
          </p:cNvSpPr>
          <p:nvPr>
            <p:ph type="sldNum" sz="quarter" idx="15"/>
          </p:nvPr>
        </p:nvSpPr>
        <p:spPr/>
        <p:txBody>
          <a:bodyPr rtlCol="0"/>
          <a:lstStyle/>
          <a:p>
            <a:fld id="{D133C166-0D7A-4B44-8631-2D926C8800D8}"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4124D5C-2D05-4CA5-8E71-3145217E517B}" type="datetimeFigureOut">
              <a:rPr lang="en-GB" smtClean="0"/>
              <a:t>29/01/2013</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133C166-0D7A-4B44-8631-2D926C8800D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4124D5C-2D05-4CA5-8E71-3145217E517B}" type="datetimeFigureOut">
              <a:rPr lang="en-GB" smtClean="0"/>
              <a:t>29/01/2013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33C166-0D7A-4B44-8631-2D926C8800D8}"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4124D5C-2D05-4CA5-8E71-3145217E517B}" type="datetimeFigureOut">
              <a:rPr lang="en-GB" smtClean="0"/>
              <a:t>29/01/2013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33C166-0D7A-4B44-8631-2D926C8800D8}"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4124D5C-2D05-4CA5-8E71-3145217E517B}" type="datetimeFigureOut">
              <a:rPr lang="en-GB" smtClean="0"/>
              <a:t>29/01/2013</a:t>
            </a:fld>
            <a:endParaRPr lang="en-GB"/>
          </a:p>
        </p:txBody>
      </p:sp>
      <p:sp>
        <p:nvSpPr>
          <p:cNvPr id="7" name="Slide Number Placeholder 6"/>
          <p:cNvSpPr>
            <a:spLocks noGrp="1"/>
          </p:cNvSpPr>
          <p:nvPr>
            <p:ph type="sldNum" sz="quarter" idx="11"/>
          </p:nvPr>
        </p:nvSpPr>
        <p:spPr/>
        <p:txBody>
          <a:bodyPr rtlCol="0"/>
          <a:lstStyle/>
          <a:p>
            <a:fld id="{D133C166-0D7A-4B44-8631-2D926C8800D8}"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24D5C-2D05-4CA5-8E71-3145217E517B}" type="datetimeFigureOut">
              <a:rPr lang="en-GB" smtClean="0"/>
              <a:t>29/01/2013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33C166-0D7A-4B44-8631-2D926C8800D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4124D5C-2D05-4CA5-8E71-3145217E517B}" type="datetimeFigureOut">
              <a:rPr lang="en-GB" smtClean="0"/>
              <a:t>29/01/2013</a:t>
            </a:fld>
            <a:endParaRPr lang="en-GB"/>
          </a:p>
        </p:txBody>
      </p:sp>
      <p:sp>
        <p:nvSpPr>
          <p:cNvPr id="22" name="Slide Number Placeholder 21"/>
          <p:cNvSpPr>
            <a:spLocks noGrp="1"/>
          </p:cNvSpPr>
          <p:nvPr>
            <p:ph type="sldNum" sz="quarter" idx="15"/>
          </p:nvPr>
        </p:nvSpPr>
        <p:spPr/>
        <p:txBody>
          <a:bodyPr rtlCol="0"/>
          <a:lstStyle/>
          <a:p>
            <a:fld id="{D133C166-0D7A-4B44-8631-2D926C8800D8}"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4124D5C-2D05-4CA5-8E71-3145217E517B}" type="datetimeFigureOut">
              <a:rPr lang="en-GB" smtClean="0"/>
              <a:t>29/01/2013</a:t>
            </a:fld>
            <a:endParaRPr lang="en-GB"/>
          </a:p>
        </p:txBody>
      </p:sp>
      <p:sp>
        <p:nvSpPr>
          <p:cNvPr id="18" name="Slide Number Placeholder 17"/>
          <p:cNvSpPr>
            <a:spLocks noGrp="1"/>
          </p:cNvSpPr>
          <p:nvPr>
            <p:ph type="sldNum" sz="quarter" idx="11"/>
          </p:nvPr>
        </p:nvSpPr>
        <p:spPr/>
        <p:txBody>
          <a:bodyPr rtlCol="0"/>
          <a:lstStyle/>
          <a:p>
            <a:fld id="{D133C166-0D7A-4B44-8631-2D926C8800D8}"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4124D5C-2D05-4CA5-8E71-3145217E517B}" type="datetimeFigureOut">
              <a:rPr lang="en-GB" smtClean="0"/>
              <a:t>29/01/2013</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33C166-0D7A-4B44-8631-2D926C8800D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t3.gstatic.com/images?q=tbn:ANd9GcT8Omh1snFlJDHRrnWjTfwXeZZIEEMsG1E4aDLsWlw5i8HgTlt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https://encrypted-tbn2.gstatic.com/images?q=tbn:ANd9GcS3Sh1gjZJpPOyJ8iIlTFfv-rUp35W71xWKVGy8NF_HpoaJpKD_"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http://www.bzi.ro/public/upload/photos/109/w560xh316_elevi-atelier-scoala.jpg" TargetMode="Externa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https://encrypted-tbn0.gstatic.com/images?q=tbn:ANd9GcR0pfAbI9vvtfr9PoU77tFG_YGhiLeGIQISe0_u1QRLIg95dlGG"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https://encrypted-tbn0.gstatic.com/images?q=tbn:ANd9GcTtcn55kx19vlh9yqyRwUXv0osG663pQuG6GH2Vyla-Rkn7Bi3x"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t0.gstatic.com/images?q=tbn:ANd9GcThC1vOmSDPRx9Hw33ZEor2gC_mMeCbMOqYg5D6VExl-9TqGlhRPw"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www.agentia.org/imagini-articole/ministerul-educatiei-reinfiinteaza-scolile-profesionale-36553.jpg" TargetMode="External"/><Relationship Id="rId2" Type="http://schemas.openxmlformats.org/officeDocument/2006/relationships/image" Target="../media/image5.jpeg"/><Relationship Id="rId1" Type="http://schemas.openxmlformats.org/officeDocument/2006/relationships/slideLayout" Target="../slideLayouts/slideLayout4.xml"/><Relationship Id="rId5" Type="http://schemas.openxmlformats.org/officeDocument/2006/relationships/image" Target="http://www.senchea.ro/imagini/imagin_prima_pagina/in-atelierul-de-mecanica-auto.jpg" TargetMode="Externa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6172200" cy="1894362"/>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VOCATIONAL, PROFESSIONAL AND TECHNICAL EDUCATION</a:t>
            </a:r>
            <a:b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br>
            <a:r>
              <a:rPr lang="en-US"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IN ROMANIA</a:t>
            </a:r>
            <a:endParaRPr lang="en-GB" sz="3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sp>
        <p:nvSpPr>
          <p:cNvPr id="3" name="Subtitle 2"/>
          <p:cNvSpPr>
            <a:spLocks noGrp="1"/>
          </p:cNvSpPr>
          <p:nvPr>
            <p:ph type="subTitle" idx="1"/>
          </p:nvPr>
        </p:nvSpPr>
        <p:spPr>
          <a:xfrm>
            <a:off x="2286000" y="4648200"/>
            <a:ext cx="6172200" cy="1371600"/>
          </a:xfrm>
        </p:spPr>
        <p:txBody>
          <a:bodyPr>
            <a:noAutofit/>
          </a:bodyPr>
          <a:lstStyle/>
          <a:p>
            <a:pPr algn="ctr"/>
            <a:r>
              <a:rPr lang="ro-RO"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PARTNER</a:t>
            </a:r>
            <a:r>
              <a:rPr lang="ro-RO"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t>
            </a:r>
          </a:p>
          <a:p>
            <a:pPr algn="ctr"/>
            <a:r>
              <a:rPr lang="ro-RO"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INSPECTORATUL ȘCOLAR AL MUNICIPIULUI </a:t>
            </a:r>
            <a:r>
              <a:rPr lang="en-US"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BUCURESTI </a:t>
            </a:r>
          </a:p>
          <a:p>
            <a:pPr algn="ctr"/>
            <a:r>
              <a:rPr lang="en-US"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(SCHOOL INSPECTORATE OF BUCHAREST)</a:t>
            </a:r>
          </a:p>
          <a:p>
            <a:pPr algn="ctr"/>
            <a:r>
              <a:rPr lang="ro-RO"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ROM</a:t>
            </a:r>
            <a:r>
              <a:rPr lang="en-US"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A</a:t>
            </a:r>
            <a:r>
              <a:rPr lang="ro-RO"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NIA</a:t>
            </a:r>
            <a:endParaRPr lang="en-GB" sz="2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pic>
        <p:nvPicPr>
          <p:cNvPr id="1026" name="Picture 2" descr="http://t3.gstatic.com/images?q=tbn:ANd9GcT8Omh1snFlJDHRrnWjTfwXeZZIEEMsG1E4aDLsWlw5i8HgTltF"/>
          <p:cNvPicPr>
            <a:picLocks noChangeAspect="1" noChangeArrowheads="1"/>
          </p:cNvPicPr>
          <p:nvPr/>
        </p:nvPicPr>
        <p:blipFill>
          <a:blip r:embed="rId2" r:link="rId3" cstate="print"/>
          <a:srcRect/>
          <a:stretch>
            <a:fillRect/>
          </a:stretch>
        </p:blipFill>
        <p:spPr bwMode="auto">
          <a:xfrm>
            <a:off x="3733800" y="2971800"/>
            <a:ext cx="2971800" cy="1543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990600"/>
          </a:xfrm>
        </p:spPr>
        <p:txBody>
          <a:bodyPr>
            <a:normAutofit/>
          </a:bodyPr>
          <a:lstStyle/>
          <a:p>
            <a:pPr algn="ctr"/>
            <a:r>
              <a:rPr lang="en-US" sz="2800" b="1" dirty="0" smtClean="0">
                <a:latin typeface="Arial" pitchFamily="34" charset="0"/>
                <a:cs typeface="Arial" pitchFamily="34" charset="0"/>
              </a:rPr>
              <a:t>THE PROFESSIONAL EDUCATION IN ROMANIA</a:t>
            </a:r>
            <a:endParaRPr lang="en-GB" sz="2800" dirty="0"/>
          </a:p>
        </p:txBody>
      </p:sp>
      <p:sp>
        <p:nvSpPr>
          <p:cNvPr id="3" name="Content Placeholder 2"/>
          <p:cNvSpPr>
            <a:spLocks noGrp="1"/>
          </p:cNvSpPr>
          <p:nvPr>
            <p:ph sz="quarter" idx="1"/>
          </p:nvPr>
        </p:nvSpPr>
        <p:spPr>
          <a:xfrm>
            <a:off x="457200" y="1295400"/>
            <a:ext cx="7696200" cy="5178552"/>
          </a:xfrm>
        </p:spPr>
        <p:txBody>
          <a:bodyPr/>
          <a:lstStyle/>
          <a:p>
            <a:pPr marL="0" indent="0" algn="just">
              <a:buNone/>
            </a:pPr>
            <a:r>
              <a:rPr lang="ro-RO" dirty="0" smtClean="0">
                <a:latin typeface="Arial" pitchFamily="34" charset="0"/>
                <a:cs typeface="Arial" pitchFamily="34" charset="0"/>
              </a:rPr>
              <a:t>	</a:t>
            </a:r>
            <a:r>
              <a:rPr lang="en-US" dirty="0" smtClean="0">
                <a:latin typeface="Arial" pitchFamily="34" charset="0"/>
                <a:cs typeface="Arial" pitchFamily="34" charset="0"/>
              </a:rPr>
              <a:t>Starting with the school year </a:t>
            </a:r>
            <a:r>
              <a:rPr lang="ro-RO" sz="2300" dirty="0" smtClean="0">
                <a:latin typeface="Arial" pitchFamily="34" charset="0"/>
                <a:cs typeface="Arial" pitchFamily="34" charset="0"/>
              </a:rPr>
              <a:t>2012-2013,</a:t>
            </a:r>
            <a:r>
              <a:rPr lang="en-US" sz="2300" dirty="0" smtClean="0">
                <a:latin typeface="Arial" pitchFamily="34" charset="0"/>
                <a:cs typeface="Arial" pitchFamily="34" charset="0"/>
              </a:rPr>
              <a:t> the professional education </a:t>
            </a:r>
            <a:r>
              <a:rPr lang="en-US" sz="2300" dirty="0" smtClean="0">
                <a:latin typeface="Arial" pitchFamily="34" charset="0"/>
                <a:cs typeface="Arial" pitchFamily="34" charset="0"/>
              </a:rPr>
              <a:t>starts after grade 9 as a part of secondary education, technical specialization. </a:t>
            </a:r>
            <a:endParaRPr lang="ro-RO" sz="2300" dirty="0" smtClean="0">
              <a:latin typeface="Arial" pitchFamily="34" charset="0"/>
              <a:cs typeface="Arial" pitchFamily="34" charset="0"/>
            </a:endParaRPr>
          </a:p>
          <a:p>
            <a:pPr marL="0" indent="0" algn="just">
              <a:buNone/>
            </a:pPr>
            <a:r>
              <a:rPr lang="ro-RO" sz="2200" dirty="0" smtClean="0">
                <a:latin typeface="Arial" pitchFamily="34" charset="0"/>
                <a:cs typeface="Arial" pitchFamily="34" charset="0"/>
              </a:rPr>
              <a:t> </a:t>
            </a:r>
          </a:p>
          <a:p>
            <a:pPr marL="0" indent="0" algn="just">
              <a:buNone/>
            </a:pPr>
            <a:endParaRPr lang="en-GB" dirty="0">
              <a:latin typeface="Arial" pitchFamily="34" charset="0"/>
              <a:cs typeface="Arial" pitchFamily="34" charset="0"/>
            </a:endParaRPr>
          </a:p>
        </p:txBody>
      </p:sp>
      <p:sp>
        <p:nvSpPr>
          <p:cNvPr id="4" name="Rounded Rectangle 3"/>
          <p:cNvSpPr/>
          <p:nvPr/>
        </p:nvSpPr>
        <p:spPr>
          <a:xfrm>
            <a:off x="1143000" y="2667000"/>
            <a:ext cx="1981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9</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5" name="Rounded Rectangle 4"/>
          <p:cNvSpPr/>
          <p:nvPr/>
        </p:nvSpPr>
        <p:spPr>
          <a:xfrm>
            <a:off x="1143000" y="3657600"/>
            <a:ext cx="2057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10</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6" name="Rounded Rectangle 5"/>
          <p:cNvSpPr/>
          <p:nvPr/>
        </p:nvSpPr>
        <p:spPr>
          <a:xfrm>
            <a:off x="1143000" y="4572000"/>
            <a:ext cx="2057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11</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7" name="Rounded Rectangle 6"/>
          <p:cNvSpPr/>
          <p:nvPr/>
        </p:nvSpPr>
        <p:spPr>
          <a:xfrm>
            <a:off x="6172200" y="2819400"/>
            <a:ext cx="22098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PROFESSIONAL STUDIES – 11</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8" name="Rounded Rectangle 7"/>
          <p:cNvSpPr/>
          <p:nvPr/>
        </p:nvSpPr>
        <p:spPr>
          <a:xfrm>
            <a:off x="3657600" y="2819400"/>
            <a:ext cx="2133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PROFESSIONAL STUDIES – 9</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9" name="Rounded Rectangle 8"/>
          <p:cNvSpPr/>
          <p:nvPr/>
        </p:nvSpPr>
        <p:spPr>
          <a:xfrm>
            <a:off x="6324600" y="5181600"/>
            <a:ext cx="167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LABOUR MARKET</a:t>
            </a:r>
            <a:endParaRPr lang="en-GB" b="1" dirty="0">
              <a:latin typeface="Arial" pitchFamily="34" charset="0"/>
              <a:cs typeface="Arial" pitchFamily="34" charset="0"/>
            </a:endParaRPr>
          </a:p>
        </p:txBody>
      </p:sp>
      <p:sp>
        <p:nvSpPr>
          <p:cNvPr id="10" name="Rounded Rectangle 9"/>
          <p:cNvSpPr/>
          <p:nvPr/>
        </p:nvSpPr>
        <p:spPr>
          <a:xfrm>
            <a:off x="1143000" y="5562600"/>
            <a:ext cx="2057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12</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13" name="Down Arrow 12"/>
          <p:cNvSpPr/>
          <p:nvPr/>
        </p:nvSpPr>
        <p:spPr>
          <a:xfrm>
            <a:off x="2057400" y="3276600"/>
            <a:ext cx="45719"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own Arrow 13"/>
          <p:cNvSpPr/>
          <p:nvPr/>
        </p:nvSpPr>
        <p:spPr>
          <a:xfrm>
            <a:off x="2133600" y="42672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own Arrow 14"/>
          <p:cNvSpPr/>
          <p:nvPr/>
        </p:nvSpPr>
        <p:spPr>
          <a:xfrm>
            <a:off x="2133600" y="5181600"/>
            <a:ext cx="45719"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Arrow Connector 20"/>
          <p:cNvCxnSpPr>
            <a:stCxn id="8" idx="3"/>
            <a:endCxn id="7" idx="1"/>
          </p:cNvCxnSpPr>
          <p:nvPr/>
        </p:nvCxnSpPr>
        <p:spPr>
          <a:xfrm>
            <a:off x="5791200" y="3390900"/>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553200" y="3962400"/>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6" idx="3"/>
          </p:cNvCxnSpPr>
          <p:nvPr/>
        </p:nvCxnSpPr>
        <p:spPr>
          <a:xfrm flipH="1">
            <a:off x="3200400" y="4876800"/>
            <a:ext cx="3352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Down Arrow 43"/>
          <p:cNvSpPr/>
          <p:nvPr/>
        </p:nvSpPr>
        <p:spPr>
          <a:xfrm>
            <a:off x="7086600" y="3962400"/>
            <a:ext cx="45719"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6" name="Straight Connector 45"/>
          <p:cNvCxnSpPr/>
          <p:nvPr/>
        </p:nvCxnSpPr>
        <p:spPr>
          <a:xfrm>
            <a:off x="2514600" y="3276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endCxn id="8" idx="1"/>
          </p:cNvCxnSpPr>
          <p:nvPr/>
        </p:nvCxnSpPr>
        <p:spPr>
          <a:xfrm flipV="1">
            <a:off x="2514600" y="3390900"/>
            <a:ext cx="1143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solidFill>
                  <a:srgbClr val="464646"/>
                </a:solidFill>
                <a:latin typeface="Arial" pitchFamily="34" charset="0"/>
                <a:cs typeface="Arial" pitchFamily="34" charset="0"/>
              </a:rPr>
              <a:t>THE PROFESSIONAL EDUCATION IN ROMANIA</a:t>
            </a:r>
            <a:endParaRPr lang="en-GB" sz="2800" dirty="0"/>
          </a:p>
        </p:txBody>
      </p:sp>
      <p:sp>
        <p:nvSpPr>
          <p:cNvPr id="3" name="Content Placeholder 2"/>
          <p:cNvSpPr>
            <a:spLocks noGrp="1"/>
          </p:cNvSpPr>
          <p:nvPr>
            <p:ph sz="quarter" idx="1"/>
          </p:nvPr>
        </p:nvSpPr>
        <p:spPr>
          <a:xfrm>
            <a:off x="457200" y="1676400"/>
            <a:ext cx="7696200" cy="4721352"/>
          </a:xfrm>
        </p:spPr>
        <p:txBody>
          <a:bodyPr>
            <a:normAutofit/>
          </a:bodyPr>
          <a:lstStyle/>
          <a:p>
            <a:pPr marL="0" indent="571500" algn="just"/>
            <a:r>
              <a:rPr lang="en-GB" dirty="0" smtClean="0">
                <a:latin typeface="Arial" pitchFamily="34" charset="0"/>
                <a:cs typeface="Arial" pitchFamily="34" charset="0"/>
              </a:rPr>
              <a:t>This new professional education is much closer to the employers’ needs and the needs of the present and future labour market. </a:t>
            </a:r>
            <a:endParaRPr lang="ro-RO" dirty="0" smtClean="0">
              <a:latin typeface="Arial" pitchFamily="34" charset="0"/>
              <a:cs typeface="Arial" pitchFamily="34" charset="0"/>
            </a:endParaRPr>
          </a:p>
          <a:p>
            <a:pPr marL="0" indent="571500" algn="just"/>
            <a:r>
              <a:rPr lang="en-US" dirty="0" smtClean="0">
                <a:latin typeface="Arial" pitchFamily="34" charset="0"/>
                <a:cs typeface="Arial" pitchFamily="34" charset="0"/>
              </a:rPr>
              <a:t>Learners have the possibility to get trained in real life conditions, during their training stages in companies. </a:t>
            </a:r>
            <a:endParaRPr lang="ro-RO" dirty="0" smtClean="0">
              <a:latin typeface="Arial" pitchFamily="34" charset="0"/>
              <a:cs typeface="Arial" pitchFamily="34" charset="0"/>
            </a:endParaRPr>
          </a:p>
          <a:p>
            <a:pPr marL="0" indent="571500" algn="just"/>
            <a:r>
              <a:rPr lang="en-US" dirty="0" smtClean="0">
                <a:latin typeface="Arial" pitchFamily="34" charset="0"/>
                <a:cs typeface="Arial" pitchFamily="34" charset="0"/>
              </a:rPr>
              <a:t>There are assured and organized only the qualifications asked for by the employers. </a:t>
            </a:r>
            <a:endParaRPr lang="ro-RO" dirty="0" smtClean="0">
              <a:latin typeface="Arial" pitchFamily="34" charset="0"/>
              <a:cs typeface="Arial" pitchFamily="34" charset="0"/>
            </a:endParaRPr>
          </a:p>
          <a:p>
            <a:pPr marL="0" indent="571500" algn="just"/>
            <a:endParaRPr lang="ro-RO" dirty="0" smtClean="0"/>
          </a:p>
          <a:p>
            <a:pPr marL="0" indent="0" algn="just">
              <a:buNone/>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467600" cy="1143000"/>
          </a:xfrm>
        </p:spPr>
        <p:txBody>
          <a:bodyPr>
            <a:normAutofit/>
          </a:bodyPr>
          <a:lstStyle/>
          <a:p>
            <a:pPr algn="ctr"/>
            <a:r>
              <a:rPr lang="en-US" sz="2800" b="1" dirty="0">
                <a:solidFill>
                  <a:srgbClr val="464646"/>
                </a:solidFill>
                <a:latin typeface="Arial" pitchFamily="34" charset="0"/>
                <a:cs typeface="Arial" pitchFamily="34" charset="0"/>
              </a:rPr>
              <a:t>THE PROFESSIONAL EDUCATION IN ROMANIA</a:t>
            </a:r>
            <a:endParaRPr lang="en-GB" sz="2800" dirty="0"/>
          </a:p>
        </p:txBody>
      </p:sp>
      <p:sp>
        <p:nvSpPr>
          <p:cNvPr id="3" name="Content Placeholder 2"/>
          <p:cNvSpPr>
            <a:spLocks noGrp="1"/>
          </p:cNvSpPr>
          <p:nvPr>
            <p:ph sz="quarter" idx="1"/>
          </p:nvPr>
        </p:nvSpPr>
        <p:spPr>
          <a:xfrm>
            <a:off x="533400" y="1984248"/>
            <a:ext cx="7467600" cy="3349752"/>
          </a:xfrm>
        </p:spPr>
        <p:txBody>
          <a:bodyPr>
            <a:normAutofit/>
          </a:bodyPr>
          <a:lstStyle/>
          <a:p>
            <a:pPr marL="65088" indent="-65088" algn="just"/>
            <a:r>
              <a:rPr lang="ro-RO" dirty="0" smtClean="0">
                <a:latin typeface="Arial" pitchFamily="34" charset="0"/>
                <a:cs typeface="Arial" pitchFamily="34" charset="0"/>
              </a:rPr>
              <a:t>   </a:t>
            </a:r>
            <a:r>
              <a:rPr lang="en-US" dirty="0" smtClean="0">
                <a:latin typeface="Arial" pitchFamily="34" charset="0"/>
                <a:cs typeface="Arial" pitchFamily="34" charset="0"/>
              </a:rPr>
              <a:t>All learners in the professional education are given the “Professional Scholarship” – a monthly allowance</a:t>
            </a:r>
            <a:r>
              <a:rPr lang="ro-RO" dirty="0" smtClean="0">
                <a:latin typeface="Arial" pitchFamily="34" charset="0"/>
                <a:cs typeface="Arial" pitchFamily="34" charset="0"/>
              </a:rPr>
              <a:t>.</a:t>
            </a:r>
            <a:endParaRPr lang="ro-RO" dirty="0" smtClean="0">
              <a:latin typeface="Arial" pitchFamily="34" charset="0"/>
              <a:cs typeface="Arial" pitchFamily="34" charset="0"/>
            </a:endParaRPr>
          </a:p>
          <a:p>
            <a:pPr algn="just">
              <a:buNone/>
            </a:pPr>
            <a:endParaRPr lang="ro-RO" dirty="0" smtClean="0">
              <a:latin typeface="Arial" pitchFamily="34" charset="0"/>
              <a:cs typeface="Arial" pitchFamily="34" charset="0"/>
            </a:endParaRPr>
          </a:p>
          <a:p>
            <a:pPr marL="65088" indent="-65088" algn="just"/>
            <a:r>
              <a:rPr lang="ro-RO" dirty="0" smtClean="0">
                <a:latin typeface="Arial" pitchFamily="34" charset="0"/>
                <a:cs typeface="Arial" pitchFamily="34" charset="0"/>
              </a:rPr>
              <a:t>   </a:t>
            </a:r>
            <a:r>
              <a:rPr lang="en-US" dirty="0" smtClean="0">
                <a:latin typeface="Arial" pitchFamily="34" charset="0"/>
                <a:cs typeface="Arial" pitchFamily="34" charset="0"/>
              </a:rPr>
              <a:t>Some of the employers have given their own scholarships to learners or other help (free meals, free transportation)</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solidFill>
                  <a:srgbClr val="464646"/>
                </a:solidFill>
                <a:latin typeface="Arial" pitchFamily="34" charset="0"/>
                <a:cs typeface="Arial" pitchFamily="34" charset="0"/>
              </a:rPr>
              <a:t>THE PROFESSIONAL EDUCATION IN ROMANIA</a:t>
            </a:r>
            <a:endParaRPr lang="en-GB" sz="2800" dirty="0"/>
          </a:p>
        </p:txBody>
      </p:sp>
      <p:sp>
        <p:nvSpPr>
          <p:cNvPr id="3" name="Content Placeholder 2"/>
          <p:cNvSpPr>
            <a:spLocks noGrp="1"/>
          </p:cNvSpPr>
          <p:nvPr>
            <p:ph sz="quarter" idx="1"/>
          </p:nvPr>
        </p:nvSpPr>
        <p:spPr>
          <a:xfrm>
            <a:off x="457200" y="1600200"/>
            <a:ext cx="7696200" cy="4873752"/>
          </a:xfrm>
        </p:spPr>
        <p:txBody>
          <a:bodyPr>
            <a:normAutofit/>
          </a:bodyPr>
          <a:lstStyle/>
          <a:p>
            <a:pPr marL="65088" indent="-65088" algn="just"/>
            <a:r>
              <a:rPr lang="ro-RO" dirty="0" smtClean="0">
                <a:latin typeface="Arial" pitchFamily="34" charset="0"/>
                <a:cs typeface="Arial" pitchFamily="34" charset="0"/>
              </a:rPr>
              <a:t>    </a:t>
            </a:r>
            <a:r>
              <a:rPr lang="en-US" dirty="0" smtClean="0">
                <a:latin typeface="Arial" pitchFamily="34" charset="0"/>
                <a:cs typeface="Arial" pitchFamily="34" charset="0"/>
              </a:rPr>
              <a:t>The employer </a:t>
            </a:r>
            <a:r>
              <a:rPr lang="en-US" dirty="0" smtClean="0">
                <a:latin typeface="Arial" pitchFamily="34" charset="0"/>
                <a:cs typeface="Arial" pitchFamily="34" charset="0"/>
              </a:rPr>
              <a:t>has an important role from the moment when there are established the offers – the qualifications, then in the selection of pupils, learners’ practical training, etc.</a:t>
            </a:r>
            <a:r>
              <a:rPr lang="en-GB" dirty="0" smtClean="0">
                <a:latin typeface="Arial" pitchFamily="34" charset="0"/>
                <a:cs typeface="Arial" pitchFamily="34" charset="0"/>
              </a:rPr>
              <a:t> </a:t>
            </a:r>
            <a:endParaRPr lang="ro-RO" dirty="0" smtClean="0">
              <a:latin typeface="Arial" pitchFamily="34" charset="0"/>
              <a:cs typeface="Arial" pitchFamily="34" charset="0"/>
            </a:endParaRPr>
          </a:p>
          <a:p>
            <a:pPr marL="65088" indent="-65088" algn="just"/>
            <a:r>
              <a:rPr lang="ro-RO" dirty="0" smtClean="0">
                <a:latin typeface="Arial" pitchFamily="34" charset="0"/>
                <a:cs typeface="Arial" pitchFamily="34" charset="0"/>
              </a:rPr>
              <a:t> </a:t>
            </a:r>
            <a:r>
              <a:rPr lang="en-US" dirty="0" smtClean="0">
                <a:latin typeface="Arial" pitchFamily="34" charset="0"/>
                <a:cs typeface="Arial" pitchFamily="34" charset="0"/>
              </a:rPr>
              <a:t>The employer’s role ends in the moment of the graduation exam which is followed by issuing a certificate for professional competences (the qualification certificate)</a:t>
            </a:r>
            <a:r>
              <a:rPr lang="en-GB" dirty="0" smtClean="0">
                <a:latin typeface="Arial" pitchFamily="34" charset="0"/>
                <a:cs typeface="Arial" pitchFamily="34" charset="0"/>
              </a:rPr>
              <a:t>.</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49362"/>
          </a:xfrm>
        </p:spPr>
        <p:txBody>
          <a:bodyPr>
            <a:normAutofit/>
          </a:bodyPr>
          <a:lstStyle/>
          <a:p>
            <a:pPr algn="ctr"/>
            <a:r>
              <a:rPr lang="en-US" sz="2800" b="1" dirty="0" smtClean="0">
                <a:latin typeface="Arial" pitchFamily="34" charset="0"/>
                <a:cs typeface="Arial" pitchFamily="34" charset="0"/>
              </a:rPr>
              <a:t>CERTIFYING THE PROFESSIONAL QUALIFICATION</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696200" cy="4873752"/>
          </a:xfrm>
        </p:spPr>
        <p:txBody>
          <a:bodyPr>
            <a:normAutofit/>
          </a:bodyPr>
          <a:lstStyle/>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The exam for certifying the professional qualification is organized by the school which assured the learners’ professional education.</a:t>
            </a:r>
            <a:endParaRPr lang="ro-RO" dirty="0" smtClean="0">
              <a:latin typeface="Arial" pitchFamily="34" charset="0"/>
              <a:cs typeface="Arial" pitchFamily="34" charset="0"/>
            </a:endParaRPr>
          </a:p>
          <a:p>
            <a:pPr algn="just"/>
            <a:endParaRPr lang="ro-RO"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The exams are held at the companies/firms or partner institutions. </a:t>
            </a:r>
            <a:endParaRPr lang="en-GB"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The examination committee has one representative of school and one from the company/partner institution. </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96962"/>
          </a:xfrm>
        </p:spPr>
        <p:txBody>
          <a:bodyPr>
            <a:normAutofit/>
          </a:bodyPr>
          <a:lstStyle/>
          <a:p>
            <a:pPr algn="ctr"/>
            <a:r>
              <a:rPr lang="en-US" sz="2800" b="1" dirty="0" smtClean="0">
                <a:latin typeface="Arial" pitchFamily="34" charset="0"/>
                <a:cs typeface="Arial" pitchFamily="34" charset="0"/>
              </a:rPr>
              <a:t>THE PROFESSIONAL EDUCATION IN ROMANIA</a:t>
            </a:r>
            <a:endParaRPr lang="en-GB" sz="2800" dirty="0"/>
          </a:p>
        </p:txBody>
      </p:sp>
      <p:sp>
        <p:nvSpPr>
          <p:cNvPr id="3" name="Content Placeholder 2"/>
          <p:cNvSpPr>
            <a:spLocks noGrp="1"/>
          </p:cNvSpPr>
          <p:nvPr>
            <p:ph sz="quarter" idx="1"/>
          </p:nvPr>
        </p:nvSpPr>
        <p:spPr>
          <a:xfrm>
            <a:off x="457200" y="1371600"/>
            <a:ext cx="7696200" cy="5102352"/>
          </a:xfrm>
        </p:spPr>
        <p:txBody>
          <a:bodyPr>
            <a:normAutofit/>
          </a:bodyPr>
          <a:lstStyle/>
          <a:p>
            <a:pPr marL="0" indent="0" algn="just">
              <a:buNone/>
            </a:pPr>
            <a:r>
              <a:rPr lang="ro-RO" sz="2200" dirty="0" smtClean="0">
                <a:latin typeface="Arial" pitchFamily="34" charset="0"/>
                <a:cs typeface="Arial" pitchFamily="34" charset="0"/>
              </a:rPr>
              <a:t>	</a:t>
            </a:r>
            <a:r>
              <a:rPr lang="en-US" sz="2200" dirty="0" smtClean="0">
                <a:latin typeface="Arial" pitchFamily="34" charset="0"/>
                <a:cs typeface="Arial" pitchFamily="34" charset="0"/>
              </a:rPr>
              <a:t>The graduates of the 10</a:t>
            </a:r>
            <a:r>
              <a:rPr lang="en-US" sz="2200" baseline="30000" dirty="0" smtClean="0">
                <a:latin typeface="Arial" pitchFamily="34" charset="0"/>
                <a:cs typeface="Arial" pitchFamily="34" charset="0"/>
              </a:rPr>
              <a:t>th</a:t>
            </a:r>
            <a:r>
              <a:rPr lang="en-US" sz="2200" dirty="0" smtClean="0">
                <a:latin typeface="Arial" pitchFamily="34" charset="0"/>
                <a:cs typeface="Arial" pitchFamily="34" charset="0"/>
              </a:rPr>
              <a:t> grade secondary education, technical studies, can choose to obtain the certification of a 2</a:t>
            </a:r>
            <a:r>
              <a:rPr lang="en-US" sz="2200" baseline="30000" dirty="0" smtClean="0">
                <a:latin typeface="Arial" pitchFamily="34" charset="0"/>
                <a:cs typeface="Arial" pitchFamily="34" charset="0"/>
              </a:rPr>
              <a:t>nd</a:t>
            </a:r>
            <a:r>
              <a:rPr lang="en-US" sz="2200" dirty="0" smtClean="0">
                <a:latin typeface="Arial" pitchFamily="34" charset="0"/>
                <a:cs typeface="Arial" pitchFamily="34" charset="0"/>
              </a:rPr>
              <a:t> level qualification</a:t>
            </a:r>
            <a:endParaRPr lang="en-GB" sz="2200" dirty="0">
              <a:latin typeface="Arial" pitchFamily="34" charset="0"/>
              <a:cs typeface="Arial" pitchFamily="34" charset="0"/>
            </a:endParaRPr>
          </a:p>
        </p:txBody>
      </p:sp>
      <p:sp>
        <p:nvSpPr>
          <p:cNvPr id="4" name="Rounded Rectangle 3"/>
          <p:cNvSpPr/>
          <p:nvPr/>
        </p:nvSpPr>
        <p:spPr>
          <a:xfrm>
            <a:off x="1905000" y="2667000"/>
            <a:ext cx="1981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9</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5" name="Rounded Rectangle 4"/>
          <p:cNvSpPr/>
          <p:nvPr/>
        </p:nvSpPr>
        <p:spPr>
          <a:xfrm>
            <a:off x="1981200" y="3657600"/>
            <a:ext cx="1905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10</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6" name="Rounded Rectangle 5"/>
          <p:cNvSpPr/>
          <p:nvPr/>
        </p:nvSpPr>
        <p:spPr>
          <a:xfrm>
            <a:off x="2019300" y="4762500"/>
            <a:ext cx="1905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11</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7" name="Rounded Rectangle 6"/>
          <p:cNvSpPr/>
          <p:nvPr/>
        </p:nvSpPr>
        <p:spPr>
          <a:xfrm>
            <a:off x="1981200" y="5715000"/>
            <a:ext cx="1905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12</a:t>
            </a:r>
            <a:r>
              <a:rPr lang="en-US" b="1" baseline="30000" dirty="0" smtClean="0">
                <a:latin typeface="Arial" pitchFamily="34" charset="0"/>
                <a:cs typeface="Arial" pitchFamily="34" charset="0"/>
              </a:rPr>
              <a:t>TH</a:t>
            </a:r>
            <a:r>
              <a:rPr lang="en-US" b="1" dirty="0" smtClean="0">
                <a:latin typeface="Arial" pitchFamily="34" charset="0"/>
                <a:cs typeface="Arial" pitchFamily="34" charset="0"/>
              </a:rPr>
              <a:t> GRADE</a:t>
            </a:r>
            <a:endParaRPr lang="en-GB" b="1" dirty="0">
              <a:latin typeface="Arial" pitchFamily="34" charset="0"/>
              <a:cs typeface="Arial" pitchFamily="34" charset="0"/>
            </a:endParaRPr>
          </a:p>
        </p:txBody>
      </p:sp>
      <p:sp>
        <p:nvSpPr>
          <p:cNvPr id="8" name="Rounded Rectangle 7"/>
          <p:cNvSpPr/>
          <p:nvPr/>
        </p:nvSpPr>
        <p:spPr>
          <a:xfrm>
            <a:off x="6248400" y="5715000"/>
            <a:ext cx="1676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latin typeface="Arial" pitchFamily="34" charset="0"/>
                <a:cs typeface="Arial" pitchFamily="34" charset="0"/>
              </a:rPr>
              <a:t>Labour</a:t>
            </a:r>
            <a:r>
              <a:rPr lang="en-US" b="1" dirty="0" smtClean="0">
                <a:latin typeface="Arial" pitchFamily="34" charset="0"/>
                <a:cs typeface="Arial" pitchFamily="34" charset="0"/>
              </a:rPr>
              <a:t> market</a:t>
            </a:r>
            <a:endParaRPr lang="en-GB" b="1" dirty="0">
              <a:latin typeface="Arial" pitchFamily="34" charset="0"/>
              <a:cs typeface="Arial" pitchFamily="34" charset="0"/>
            </a:endParaRPr>
          </a:p>
        </p:txBody>
      </p:sp>
      <p:sp>
        <p:nvSpPr>
          <p:cNvPr id="9" name="Rounded Rectangle 8"/>
          <p:cNvSpPr/>
          <p:nvPr/>
        </p:nvSpPr>
        <p:spPr>
          <a:xfrm>
            <a:off x="6096000" y="3733800"/>
            <a:ext cx="18288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PRACTICAL TRAINING SESSIONS </a:t>
            </a:r>
            <a:r>
              <a:rPr lang="ro-RO" b="1" dirty="0" smtClean="0">
                <a:latin typeface="Arial" pitchFamily="34" charset="0"/>
                <a:cs typeface="Arial" pitchFamily="34" charset="0"/>
              </a:rPr>
              <a:t>(</a:t>
            </a:r>
            <a:r>
              <a:rPr lang="ro-RO" b="1" dirty="0" smtClean="0">
                <a:latin typeface="Arial" pitchFamily="34" charset="0"/>
                <a:cs typeface="Arial" pitchFamily="34" charset="0"/>
              </a:rPr>
              <a:t>720 </a:t>
            </a:r>
            <a:r>
              <a:rPr lang="en-US" b="1" dirty="0" smtClean="0">
                <a:latin typeface="Arial" pitchFamily="34" charset="0"/>
                <a:cs typeface="Arial" pitchFamily="34" charset="0"/>
              </a:rPr>
              <a:t>hours</a:t>
            </a:r>
            <a:r>
              <a:rPr lang="ro-RO" b="1" dirty="0" smtClean="0">
                <a:latin typeface="Arial" pitchFamily="34" charset="0"/>
                <a:cs typeface="Arial" pitchFamily="34" charset="0"/>
              </a:rPr>
              <a:t>)</a:t>
            </a:r>
            <a:endParaRPr lang="en-GB" b="1" dirty="0">
              <a:latin typeface="Arial" pitchFamily="34" charset="0"/>
              <a:cs typeface="Arial" pitchFamily="34" charset="0"/>
            </a:endParaRPr>
          </a:p>
        </p:txBody>
      </p:sp>
      <p:sp>
        <p:nvSpPr>
          <p:cNvPr id="10" name="Down Arrow 9"/>
          <p:cNvSpPr/>
          <p:nvPr/>
        </p:nvSpPr>
        <p:spPr>
          <a:xfrm>
            <a:off x="2895600" y="33528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Down Arrow 10"/>
          <p:cNvSpPr/>
          <p:nvPr/>
        </p:nvSpPr>
        <p:spPr>
          <a:xfrm>
            <a:off x="2895600" y="4343400"/>
            <a:ext cx="76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Down Arrow 11"/>
          <p:cNvSpPr/>
          <p:nvPr/>
        </p:nvSpPr>
        <p:spPr>
          <a:xfrm>
            <a:off x="2971800" y="54102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3352800" y="43434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352800" y="4495800"/>
            <a:ext cx="2743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629400" y="49530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3886200" y="5257800"/>
            <a:ext cx="2743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a:off x="6934200" y="4953000"/>
            <a:ext cx="762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Arial" pitchFamily="34" charset="0"/>
                <a:cs typeface="Arial" pitchFamily="34" charset="0"/>
              </a:rPr>
              <a:t>TECHNICAL EDUCATION IN ROMANIA</a:t>
            </a:r>
            <a:endParaRPr lang="en-GB" sz="2800" dirty="0"/>
          </a:p>
        </p:txBody>
      </p:sp>
      <p:sp>
        <p:nvSpPr>
          <p:cNvPr id="3" name="Content Placeholder 2"/>
          <p:cNvSpPr>
            <a:spLocks noGrp="1"/>
          </p:cNvSpPr>
          <p:nvPr>
            <p:ph sz="quarter" idx="1"/>
          </p:nvPr>
        </p:nvSpPr>
        <p:spPr>
          <a:xfrm>
            <a:off x="457200" y="1600200"/>
            <a:ext cx="4114800" cy="4572000"/>
          </a:xfrm>
        </p:spPr>
        <p:txBody>
          <a:bodyPr>
            <a:normAutofit lnSpcReduction="10000"/>
          </a:bodyPr>
          <a:lstStyle/>
          <a:p>
            <a:pPr algn="just"/>
            <a:r>
              <a:rPr lang="en-US" dirty="0" smtClean="0">
                <a:latin typeface="Arial" pitchFamily="34" charset="0"/>
                <a:cs typeface="Arial" pitchFamily="34" charset="0"/>
              </a:rPr>
              <a:t>After passing an exam to certify their competences, the graduates of upper-secondary education get a 3</a:t>
            </a:r>
            <a:r>
              <a:rPr lang="en-US" baseline="30000" dirty="0" smtClean="0">
                <a:latin typeface="Arial" pitchFamily="34" charset="0"/>
                <a:cs typeface="Arial" pitchFamily="34" charset="0"/>
              </a:rPr>
              <a:t>rd</a:t>
            </a:r>
            <a:r>
              <a:rPr lang="en-US" dirty="0" smtClean="0">
                <a:latin typeface="Arial" pitchFamily="34" charset="0"/>
                <a:cs typeface="Arial" pitchFamily="34" charset="0"/>
              </a:rPr>
              <a:t> level professional qualification </a:t>
            </a:r>
            <a:r>
              <a:rPr lang="en-US" dirty="0" smtClean="0">
                <a:latin typeface="Arial" pitchFamily="34" charset="0"/>
                <a:cs typeface="Arial" pitchFamily="34" charset="0"/>
              </a:rPr>
              <a:t>(Technician).</a:t>
            </a:r>
          </a:p>
          <a:p>
            <a:pPr algn="just"/>
            <a:r>
              <a:rPr lang="en-US" dirty="0" smtClean="0">
                <a:latin typeface="Arial" pitchFamily="34" charset="0"/>
                <a:cs typeface="Arial" pitchFamily="34" charset="0"/>
              </a:rPr>
              <a:t>They can register for the Baccalaureate examination – evaluation of competences, of the level of general knowledge and specialization of the high-school graduates.</a:t>
            </a:r>
            <a:endParaRPr lang="en-GB" dirty="0"/>
          </a:p>
        </p:txBody>
      </p:sp>
      <p:pic>
        <p:nvPicPr>
          <p:cNvPr id="5" name="Picture 4" descr="https://encrypted-tbn2.gstatic.com/images?q=tbn:ANd9GcS3Sh1gjZJpPOyJ8iIlTFfv-rUp35W71xWKVGy8NF_HpoaJpKD_"/>
          <p:cNvPicPr/>
          <p:nvPr/>
        </p:nvPicPr>
        <p:blipFill>
          <a:blip r:embed="rId2" r:link="rId3" cstate="print"/>
          <a:srcRect/>
          <a:stretch>
            <a:fillRect/>
          </a:stretch>
        </p:blipFill>
        <p:spPr bwMode="auto">
          <a:xfrm>
            <a:off x="5029200" y="2286000"/>
            <a:ext cx="30480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solidFill>
                  <a:srgbClr val="464646"/>
                </a:solidFill>
                <a:latin typeface="Arial" pitchFamily="34" charset="0"/>
                <a:cs typeface="Arial" pitchFamily="34" charset="0"/>
              </a:rPr>
              <a:t>TECHNICAL EDUCATION IN ROMANIA</a:t>
            </a:r>
            <a:endParaRPr lang="en-GB" sz="2800" dirty="0"/>
          </a:p>
        </p:txBody>
      </p:sp>
      <p:sp>
        <p:nvSpPr>
          <p:cNvPr id="4" name="Rounded Rectangle 3"/>
          <p:cNvSpPr/>
          <p:nvPr/>
        </p:nvSpPr>
        <p:spPr>
          <a:xfrm>
            <a:off x="2667000" y="1905000"/>
            <a:ext cx="35052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The graduates of technical education have the following options:</a:t>
            </a:r>
            <a:endParaRPr lang="en-GB" sz="2000" b="1" dirty="0">
              <a:latin typeface="Arial" pitchFamily="34" charset="0"/>
              <a:cs typeface="Arial" pitchFamily="34" charset="0"/>
            </a:endParaRPr>
          </a:p>
        </p:txBody>
      </p:sp>
      <p:sp>
        <p:nvSpPr>
          <p:cNvPr id="6" name="Rounded Rectangle 5"/>
          <p:cNvSpPr/>
          <p:nvPr/>
        </p:nvSpPr>
        <p:spPr>
          <a:xfrm>
            <a:off x="609600" y="4038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latin typeface="Arial" pitchFamily="34" charset="0"/>
                <a:cs typeface="Arial" pitchFamily="34" charset="0"/>
              </a:rPr>
              <a:t>Labour</a:t>
            </a:r>
            <a:r>
              <a:rPr lang="en-US" sz="2000" b="1" dirty="0" smtClean="0">
                <a:latin typeface="Arial" pitchFamily="34" charset="0"/>
                <a:cs typeface="Arial" pitchFamily="34" charset="0"/>
              </a:rPr>
              <a:t> market</a:t>
            </a:r>
            <a:endParaRPr lang="ro-RO" sz="2000" b="1" dirty="0" smtClean="0">
              <a:latin typeface="Arial" pitchFamily="34" charset="0"/>
              <a:cs typeface="Arial" pitchFamily="34" charset="0"/>
            </a:endParaRPr>
          </a:p>
          <a:p>
            <a:pPr algn="ctr"/>
            <a:r>
              <a:rPr lang="ro-RO" sz="2000" b="1" dirty="0" smtClean="0">
                <a:latin typeface="Arial" pitchFamily="34" charset="0"/>
                <a:cs typeface="Arial" pitchFamily="34" charset="0"/>
              </a:rPr>
              <a:t>(aprox. 35%)</a:t>
            </a:r>
            <a:endParaRPr lang="en-GB" sz="2000" b="1" dirty="0">
              <a:latin typeface="Arial" pitchFamily="34" charset="0"/>
              <a:cs typeface="Arial" pitchFamily="34" charset="0"/>
            </a:endParaRPr>
          </a:p>
        </p:txBody>
      </p:sp>
      <p:sp>
        <p:nvSpPr>
          <p:cNvPr id="7" name="Rounded Rectangle 6"/>
          <p:cNvSpPr/>
          <p:nvPr/>
        </p:nvSpPr>
        <p:spPr>
          <a:xfrm>
            <a:off x="3276600" y="4038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Post-secondary education</a:t>
            </a:r>
            <a:endParaRPr lang="ro-RO" sz="2000" b="1" dirty="0" smtClean="0">
              <a:latin typeface="Arial" pitchFamily="34" charset="0"/>
              <a:cs typeface="Arial" pitchFamily="34" charset="0"/>
            </a:endParaRPr>
          </a:p>
          <a:p>
            <a:pPr algn="ctr"/>
            <a:r>
              <a:rPr lang="ro-RO" sz="2000" b="1" dirty="0" smtClean="0">
                <a:latin typeface="Arial" pitchFamily="34" charset="0"/>
                <a:cs typeface="Arial" pitchFamily="34" charset="0"/>
              </a:rPr>
              <a:t>(aprox. 9%)</a:t>
            </a:r>
            <a:endParaRPr lang="en-GB" sz="2000" b="1" dirty="0">
              <a:latin typeface="Arial" pitchFamily="34" charset="0"/>
              <a:cs typeface="Arial" pitchFamily="34" charset="0"/>
            </a:endParaRPr>
          </a:p>
        </p:txBody>
      </p:sp>
      <p:sp>
        <p:nvSpPr>
          <p:cNvPr id="8" name="Rounded Rectangle 7"/>
          <p:cNvSpPr/>
          <p:nvPr/>
        </p:nvSpPr>
        <p:spPr>
          <a:xfrm>
            <a:off x="5867400" y="4038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Higher education</a:t>
            </a:r>
            <a:endParaRPr lang="ro-RO" sz="2000" b="1" dirty="0" smtClean="0">
              <a:latin typeface="Arial" pitchFamily="34" charset="0"/>
              <a:cs typeface="Arial" pitchFamily="34" charset="0"/>
            </a:endParaRPr>
          </a:p>
          <a:p>
            <a:pPr algn="ctr"/>
            <a:r>
              <a:rPr lang="ro-RO" sz="2000" b="1" dirty="0" smtClean="0">
                <a:latin typeface="Arial" pitchFamily="34" charset="0"/>
                <a:cs typeface="Arial" pitchFamily="34" charset="0"/>
              </a:rPr>
              <a:t>(aprox. 56%)</a:t>
            </a:r>
            <a:endParaRPr lang="en-GB" sz="2000" b="1" dirty="0">
              <a:latin typeface="Arial" pitchFamily="34" charset="0"/>
              <a:cs typeface="Arial" pitchFamily="34" charset="0"/>
            </a:endParaRPr>
          </a:p>
        </p:txBody>
      </p:sp>
      <p:cxnSp>
        <p:nvCxnSpPr>
          <p:cNvPr id="11" name="Straight Arrow Connector 10"/>
          <p:cNvCxnSpPr>
            <a:stCxn id="4" idx="2"/>
            <a:endCxn id="6" idx="0"/>
          </p:cNvCxnSpPr>
          <p:nvPr/>
        </p:nvCxnSpPr>
        <p:spPr>
          <a:xfrm flipH="1">
            <a:off x="1752600" y="3124200"/>
            <a:ext cx="26670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a:endCxn id="7" idx="0"/>
          </p:cNvCxnSpPr>
          <p:nvPr/>
        </p:nvCxnSpPr>
        <p:spPr>
          <a:xfrm>
            <a:off x="4419600" y="3124200"/>
            <a:ext cx="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2"/>
            <a:endCxn id="8" idx="0"/>
          </p:cNvCxnSpPr>
          <p:nvPr/>
        </p:nvCxnSpPr>
        <p:spPr>
          <a:xfrm>
            <a:off x="4419600" y="3124200"/>
            <a:ext cx="25908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en-US" sz="2800" b="1" dirty="0" smtClean="0">
                <a:latin typeface="Arial" pitchFamily="34" charset="0"/>
                <a:cs typeface="Arial" pitchFamily="34" charset="0"/>
              </a:rPr>
              <a:t>EDUCATION FRAMEWORKS</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696200" cy="4873752"/>
          </a:xfrm>
        </p:spPr>
        <p:txBody>
          <a:bodyPr>
            <a:normAutofit/>
          </a:bodyPr>
          <a:lstStyle/>
          <a:p>
            <a:pPr algn="just"/>
            <a:r>
              <a:rPr lang="ro-RO" dirty="0" smtClean="0">
                <a:latin typeface="Arial" pitchFamily="34" charset="0"/>
                <a:cs typeface="Arial" pitchFamily="34" charset="0"/>
              </a:rPr>
              <a:t>   </a:t>
            </a:r>
            <a:r>
              <a:rPr lang="en-US" dirty="0" smtClean="0">
                <a:latin typeface="Arial" pitchFamily="34" charset="0"/>
                <a:cs typeface="Arial" pitchFamily="34" charset="0"/>
              </a:rPr>
              <a:t>They establish (for each grade) the compulsory subjects and the number of classes per week allotted for these subjects and for the practical training</a:t>
            </a:r>
            <a:r>
              <a:rPr lang="ro-RO" dirty="0" smtClean="0">
                <a:latin typeface="Arial" pitchFamily="34" charset="0"/>
                <a:cs typeface="Arial" pitchFamily="34" charset="0"/>
              </a:rPr>
              <a:t>.</a:t>
            </a:r>
            <a:endParaRPr lang="ro-RO" dirty="0" smtClean="0">
              <a:latin typeface="Arial" pitchFamily="34" charset="0"/>
              <a:cs typeface="Arial" pitchFamily="34" charset="0"/>
            </a:endParaRPr>
          </a:p>
          <a:p>
            <a:pPr algn="just"/>
            <a:endParaRPr lang="en-GB" dirty="0" smtClean="0">
              <a:latin typeface="Arial" pitchFamily="34" charset="0"/>
              <a:cs typeface="Arial" pitchFamily="34" charset="0"/>
            </a:endParaRPr>
          </a:p>
          <a:p>
            <a:pPr algn="just"/>
            <a:r>
              <a:rPr lang="ro-RO" dirty="0" smtClean="0">
                <a:latin typeface="Arial" pitchFamily="34" charset="0"/>
                <a:cs typeface="Arial" pitchFamily="34" charset="0"/>
              </a:rPr>
              <a:t>   </a:t>
            </a:r>
            <a:r>
              <a:rPr lang="en-US" dirty="0" smtClean="0">
                <a:latin typeface="Arial" pitchFamily="34" charset="0"/>
                <a:cs typeface="Arial" pitchFamily="34" charset="0"/>
              </a:rPr>
              <a:t>They specify the total number per week allotted for optional subjects </a:t>
            </a:r>
            <a:r>
              <a:rPr lang="ro-RO" dirty="0" smtClean="0">
                <a:latin typeface="Arial" pitchFamily="34" charset="0"/>
                <a:cs typeface="Arial" pitchFamily="34" charset="0"/>
              </a:rPr>
              <a:t>(</a:t>
            </a:r>
            <a:r>
              <a:rPr lang="en-US" dirty="0" smtClean="0">
                <a:latin typeface="Arial" pitchFamily="34" charset="0"/>
                <a:cs typeface="Arial" pitchFamily="34" charset="0"/>
              </a:rPr>
              <a:t>local development </a:t>
            </a:r>
            <a:r>
              <a:rPr lang="ro-RO" dirty="0" smtClean="0">
                <a:latin typeface="Arial" pitchFamily="34" charset="0"/>
                <a:cs typeface="Arial" pitchFamily="34" charset="0"/>
              </a:rPr>
              <a:t>curriculum</a:t>
            </a:r>
            <a:r>
              <a:rPr lang="en-US" dirty="0" smtClean="0">
                <a:latin typeface="Arial" pitchFamily="34" charset="0"/>
                <a:cs typeface="Arial" pitchFamily="34" charset="0"/>
              </a:rPr>
              <a:t>)</a:t>
            </a:r>
            <a:r>
              <a:rPr lang="ro-RO" dirty="0" smtClean="0">
                <a:latin typeface="Arial" pitchFamily="34" charset="0"/>
                <a:cs typeface="Arial" pitchFamily="34" charset="0"/>
              </a:rPr>
              <a:t>.</a:t>
            </a:r>
            <a:endParaRPr lang="ro-RO" dirty="0" smtClean="0">
              <a:latin typeface="Arial" pitchFamily="34" charset="0"/>
              <a:cs typeface="Arial" pitchFamily="34" charset="0"/>
            </a:endParaRPr>
          </a:p>
          <a:p>
            <a:pPr algn="just">
              <a:buNone/>
            </a:pPr>
            <a:endParaRPr lang="en-GB" dirty="0" smtClean="0">
              <a:latin typeface="Arial" pitchFamily="34" charset="0"/>
              <a:cs typeface="Arial" pitchFamily="34" charset="0"/>
            </a:endParaRPr>
          </a:p>
          <a:p>
            <a:pPr algn="just"/>
            <a:r>
              <a:rPr lang="ro-RO" dirty="0" smtClean="0">
                <a:latin typeface="Arial" pitchFamily="34" charset="0"/>
                <a:cs typeface="Arial" pitchFamily="34" charset="0"/>
              </a:rPr>
              <a:t>   </a:t>
            </a:r>
            <a:r>
              <a:rPr lang="en-US" dirty="0" smtClean="0">
                <a:latin typeface="Arial" pitchFamily="34" charset="0"/>
                <a:cs typeface="Arial" pitchFamily="34" charset="0"/>
              </a:rPr>
              <a:t>The Education Frameworks are made by the National Centre for Curriculum and Evaluation in Professional Education and they are approved by Ministry of Education</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en-US" sz="2800" b="1" dirty="0" smtClean="0">
                <a:solidFill>
                  <a:srgbClr val="464646"/>
                </a:solidFill>
                <a:latin typeface="Arial" pitchFamily="34" charset="0"/>
                <a:cs typeface="Arial" pitchFamily="34" charset="0"/>
              </a:rPr>
              <a:t>THE EDUCATION </a:t>
            </a:r>
            <a:r>
              <a:rPr lang="en-US" sz="2800" b="1" dirty="0">
                <a:solidFill>
                  <a:srgbClr val="464646"/>
                </a:solidFill>
                <a:latin typeface="Arial" pitchFamily="34" charset="0"/>
                <a:cs typeface="Arial" pitchFamily="34" charset="0"/>
              </a:rPr>
              <a:t>FRAMEWORKS</a:t>
            </a:r>
            <a:endParaRPr lang="en-GB" sz="2800" dirty="0"/>
          </a:p>
        </p:txBody>
      </p:sp>
      <p:pic>
        <p:nvPicPr>
          <p:cNvPr id="7170" name="Picture 2"/>
          <p:cNvPicPr>
            <a:picLocks noGrp="1" noChangeAspect="1" noChangeArrowheads="1"/>
          </p:cNvPicPr>
          <p:nvPr>
            <p:ph sz="quarter" idx="1"/>
          </p:nvPr>
        </p:nvPicPr>
        <p:blipFill>
          <a:blip r:embed="rId2" cstate="print"/>
          <a:srcRect/>
          <a:stretch>
            <a:fillRect/>
          </a:stretch>
        </p:blipFill>
        <p:spPr bwMode="auto">
          <a:xfrm>
            <a:off x="3810000" y="1295400"/>
            <a:ext cx="4267200" cy="5334000"/>
          </a:xfrm>
          <a:prstGeom prst="rect">
            <a:avLst/>
          </a:prstGeom>
          <a:noFill/>
          <a:ln w="9525">
            <a:noFill/>
            <a:miter lim="800000"/>
            <a:headEnd/>
            <a:tailEnd/>
          </a:ln>
        </p:spPr>
      </p:pic>
      <p:sp>
        <p:nvSpPr>
          <p:cNvPr id="4" name="TextBox 3"/>
          <p:cNvSpPr txBox="1"/>
          <p:nvPr/>
        </p:nvSpPr>
        <p:spPr>
          <a:xfrm>
            <a:off x="762000" y="1752600"/>
            <a:ext cx="3048000" cy="3970318"/>
          </a:xfrm>
          <a:prstGeom prst="rect">
            <a:avLst/>
          </a:prstGeom>
          <a:noFill/>
        </p:spPr>
        <p:txBody>
          <a:bodyPr wrap="square" rtlCol="0">
            <a:spAutoFit/>
          </a:bodyPr>
          <a:lstStyle/>
          <a:p>
            <a:r>
              <a:rPr lang="en-US" b="1" dirty="0" smtClean="0"/>
              <a:t>EXAMPLE</a:t>
            </a:r>
            <a:r>
              <a:rPr lang="ro-RO" dirty="0" smtClean="0"/>
              <a:t>:</a:t>
            </a:r>
            <a:endParaRPr lang="ro-RO" dirty="0" smtClean="0"/>
          </a:p>
          <a:p>
            <a:endParaRPr lang="ro-RO" dirty="0"/>
          </a:p>
          <a:p>
            <a:pPr algn="ctr"/>
            <a:r>
              <a:rPr lang="en-US" b="1" dirty="0" smtClean="0"/>
              <a:t>The frameworks for  upper-secondary education – technical high-school</a:t>
            </a:r>
            <a:endParaRPr lang="ro-RO" b="1" dirty="0" smtClean="0"/>
          </a:p>
          <a:p>
            <a:pPr algn="just"/>
            <a:r>
              <a:rPr lang="en-US" b="1" dirty="0" smtClean="0"/>
              <a:t>Professional qualifications</a:t>
            </a:r>
            <a:r>
              <a:rPr lang="ro-RO" b="1" dirty="0" smtClean="0"/>
              <a:t>:</a:t>
            </a:r>
            <a:endParaRPr lang="ro-RO" b="1" dirty="0" smtClean="0"/>
          </a:p>
          <a:p>
            <a:pPr>
              <a:buFont typeface="Arial" pitchFamily="34" charset="0"/>
              <a:buChar char="•"/>
            </a:pPr>
            <a:r>
              <a:rPr lang="ro-RO" b="1" dirty="0"/>
              <a:t> </a:t>
            </a:r>
            <a:r>
              <a:rPr lang="ro-RO" b="1" dirty="0" smtClean="0"/>
              <a:t>  </a:t>
            </a:r>
            <a:r>
              <a:rPr lang="ro-RO" b="1" dirty="0" smtClean="0"/>
              <a:t>Te</a:t>
            </a:r>
            <a:r>
              <a:rPr lang="en-US" b="1" dirty="0" smtClean="0"/>
              <a:t>c</a:t>
            </a:r>
            <a:r>
              <a:rPr lang="ro-RO" b="1" dirty="0" smtClean="0"/>
              <a:t>hnician </a:t>
            </a:r>
            <a:r>
              <a:rPr lang="en-US" b="1" dirty="0" err="1" smtClean="0"/>
              <a:t>i</a:t>
            </a:r>
            <a:r>
              <a:rPr lang="ro-RO" b="1" dirty="0" smtClean="0"/>
              <a:t>n t</a:t>
            </a:r>
            <a:r>
              <a:rPr lang="en-US" b="1" dirty="0" smtClean="0"/>
              <a:t>o</a:t>
            </a:r>
            <a:r>
              <a:rPr lang="ro-RO" b="1" dirty="0" smtClean="0"/>
              <a:t>urism</a:t>
            </a:r>
            <a:endParaRPr lang="ro-RO" b="1" dirty="0" smtClean="0"/>
          </a:p>
          <a:p>
            <a:pPr>
              <a:buFont typeface="Arial" pitchFamily="34" charset="0"/>
              <a:buChar char="•"/>
            </a:pPr>
            <a:r>
              <a:rPr lang="ro-RO" b="1" dirty="0" smtClean="0"/>
              <a:t>  </a:t>
            </a:r>
            <a:r>
              <a:rPr lang="ro-RO" b="1" dirty="0" smtClean="0"/>
              <a:t>Te</a:t>
            </a:r>
            <a:r>
              <a:rPr lang="en-US" b="1" dirty="0" smtClean="0"/>
              <a:t>c</a:t>
            </a:r>
            <a:r>
              <a:rPr lang="ro-RO" b="1" dirty="0" smtClean="0"/>
              <a:t>hnician </a:t>
            </a:r>
            <a:r>
              <a:rPr lang="en-US" b="1" dirty="0" smtClean="0"/>
              <a:t>in economy</a:t>
            </a:r>
            <a:endParaRPr lang="ro-RO" b="1" dirty="0" smtClean="0"/>
          </a:p>
          <a:p>
            <a:pPr>
              <a:buFont typeface="Arial" pitchFamily="34" charset="0"/>
              <a:buChar char="•"/>
            </a:pPr>
            <a:r>
              <a:rPr lang="ro-RO" b="1" dirty="0" smtClean="0"/>
              <a:t>  </a:t>
            </a:r>
            <a:r>
              <a:rPr lang="ro-RO" b="1" dirty="0" smtClean="0"/>
              <a:t>Te</a:t>
            </a:r>
            <a:r>
              <a:rPr lang="en-US" b="1" dirty="0" smtClean="0"/>
              <a:t>c</a:t>
            </a:r>
            <a:r>
              <a:rPr lang="ro-RO" b="1" dirty="0" smtClean="0"/>
              <a:t>hnician </a:t>
            </a:r>
            <a:r>
              <a:rPr lang="en-US" b="1" dirty="0" err="1" smtClean="0"/>
              <a:t>i</a:t>
            </a:r>
            <a:r>
              <a:rPr lang="ro-RO" b="1" dirty="0" smtClean="0"/>
              <a:t>n administra</a:t>
            </a:r>
            <a:r>
              <a:rPr lang="en-US" b="1" dirty="0" err="1" smtClean="0"/>
              <a:t>tion</a:t>
            </a:r>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884238"/>
          </a:xfrm>
        </p:spPr>
        <p:txBody>
          <a:bodyPr>
            <a:noAutofit/>
          </a:bodyPr>
          <a:lstStyle/>
          <a:p>
            <a:pPr algn="ctr"/>
            <a:r>
              <a:rPr lang="en-US" sz="2800" b="1" dirty="0" smtClean="0">
                <a:latin typeface="Arial" pitchFamily="34" charset="0"/>
                <a:cs typeface="Arial" pitchFamily="34" charset="0"/>
              </a:rPr>
              <a:t>THE SYSTEM OF PRE-UNIVERSITY EDUCATION IN ROMANIA</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371600"/>
            <a:ext cx="7696200" cy="5102352"/>
          </a:xfrm>
        </p:spPr>
        <p:txBody>
          <a:bodyPr>
            <a:normAutofit/>
          </a:bodyPr>
          <a:lstStyle/>
          <a:p>
            <a:pPr>
              <a:buNone/>
            </a:pPr>
            <a:r>
              <a:rPr lang="ro-RO" sz="2000" dirty="0" smtClean="0">
                <a:latin typeface="Arial" pitchFamily="34" charset="0"/>
                <a:cs typeface="Arial" pitchFamily="34" charset="0"/>
              </a:rPr>
              <a:t>	</a:t>
            </a:r>
            <a:r>
              <a:rPr lang="en-US" sz="2000" dirty="0" smtClean="0">
                <a:latin typeface="Arial" pitchFamily="34" charset="0"/>
                <a:cs typeface="Arial" pitchFamily="34" charset="0"/>
              </a:rPr>
              <a:t>IT IS STRUCTURED ON 4 LEVELS</a:t>
            </a:r>
            <a:endParaRPr lang="ro-RO" sz="2000" dirty="0" smtClean="0">
              <a:latin typeface="Arial" pitchFamily="34" charset="0"/>
              <a:cs typeface="Arial" pitchFamily="34" charset="0"/>
            </a:endParaRPr>
          </a:p>
          <a:p>
            <a:pPr>
              <a:buNone/>
            </a:pPr>
            <a:endParaRPr lang="en-GB" sz="2000" dirty="0">
              <a:latin typeface="Arial" pitchFamily="34" charset="0"/>
              <a:cs typeface="Arial" pitchFamily="34" charset="0"/>
            </a:endParaRPr>
          </a:p>
        </p:txBody>
      </p:sp>
      <p:sp>
        <p:nvSpPr>
          <p:cNvPr id="5" name="Rounded Rectangle 4"/>
          <p:cNvSpPr/>
          <p:nvPr/>
        </p:nvSpPr>
        <p:spPr>
          <a:xfrm>
            <a:off x="1143000" y="1981200"/>
            <a:ext cx="1905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PRE-SCHOOL EDUCATION</a:t>
            </a:r>
            <a:endParaRPr lang="en-GB" b="1" dirty="0">
              <a:latin typeface="Arial" pitchFamily="34" charset="0"/>
              <a:cs typeface="Arial" pitchFamily="34" charset="0"/>
            </a:endParaRPr>
          </a:p>
        </p:txBody>
      </p:sp>
      <p:sp>
        <p:nvSpPr>
          <p:cNvPr id="6" name="Rounded Rectangle 5"/>
          <p:cNvSpPr/>
          <p:nvPr/>
        </p:nvSpPr>
        <p:spPr>
          <a:xfrm>
            <a:off x="1143000" y="3048000"/>
            <a:ext cx="1905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PRIMARY EDUCATION</a:t>
            </a:r>
          </a:p>
          <a:p>
            <a:pPr algn="ctr"/>
            <a:r>
              <a:rPr lang="en-US" b="1" dirty="0" smtClean="0">
                <a:latin typeface="Arial" pitchFamily="34" charset="0"/>
                <a:cs typeface="Arial" pitchFamily="34" charset="0"/>
              </a:rPr>
              <a:t>(GRADE 1-4)</a:t>
            </a:r>
            <a:endParaRPr lang="en-GB" b="1" dirty="0">
              <a:latin typeface="Arial" pitchFamily="34" charset="0"/>
              <a:cs typeface="Arial" pitchFamily="34" charset="0"/>
            </a:endParaRPr>
          </a:p>
        </p:txBody>
      </p:sp>
      <p:sp>
        <p:nvSpPr>
          <p:cNvPr id="7" name="Rounded Rectangle 6"/>
          <p:cNvSpPr/>
          <p:nvPr/>
        </p:nvSpPr>
        <p:spPr>
          <a:xfrm>
            <a:off x="1143000" y="4114800"/>
            <a:ext cx="1905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SECONDARY EDUCATION</a:t>
            </a:r>
            <a:endParaRPr lang="en-GB" b="1" dirty="0">
              <a:latin typeface="Arial" pitchFamily="34" charset="0"/>
              <a:cs typeface="Arial" pitchFamily="34" charset="0"/>
            </a:endParaRPr>
          </a:p>
        </p:txBody>
      </p:sp>
      <p:sp>
        <p:nvSpPr>
          <p:cNvPr id="8" name="Rounded Rectangle 7"/>
          <p:cNvSpPr/>
          <p:nvPr/>
        </p:nvSpPr>
        <p:spPr>
          <a:xfrm>
            <a:off x="1143000" y="5334000"/>
            <a:ext cx="1905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POST-SECONDARY</a:t>
            </a:r>
          </a:p>
          <a:p>
            <a:pPr algn="ctr"/>
            <a:r>
              <a:rPr lang="en-US" b="1" dirty="0" smtClean="0">
                <a:latin typeface="Arial" pitchFamily="34" charset="0"/>
                <a:cs typeface="Arial" pitchFamily="34" charset="0"/>
              </a:rPr>
              <a:t>ED</a:t>
            </a:r>
            <a:r>
              <a:rPr lang="en-US" b="1" dirty="0" smtClean="0">
                <a:latin typeface="Arial" pitchFamily="34" charset="0"/>
                <a:cs typeface="Arial" pitchFamily="34" charset="0"/>
              </a:rPr>
              <a:t>UCATION</a:t>
            </a:r>
            <a:endParaRPr lang="en-GB" b="1" dirty="0">
              <a:latin typeface="Arial" pitchFamily="34" charset="0"/>
              <a:cs typeface="Arial" pitchFamily="34" charset="0"/>
            </a:endParaRPr>
          </a:p>
        </p:txBody>
      </p:sp>
      <p:sp>
        <p:nvSpPr>
          <p:cNvPr id="10" name="Rounded Rectangle 9"/>
          <p:cNvSpPr/>
          <p:nvPr/>
        </p:nvSpPr>
        <p:spPr>
          <a:xfrm>
            <a:off x="3581400" y="3276600"/>
            <a:ext cx="2057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LOWER-SECONDARY</a:t>
            </a:r>
            <a:endParaRPr lang="en-GB" b="1" dirty="0">
              <a:latin typeface="Arial" pitchFamily="34" charset="0"/>
              <a:cs typeface="Arial" pitchFamily="34" charset="0"/>
            </a:endParaRPr>
          </a:p>
        </p:txBody>
      </p:sp>
      <p:sp>
        <p:nvSpPr>
          <p:cNvPr id="11" name="Rounded Rectangle 10"/>
          <p:cNvSpPr/>
          <p:nvPr/>
        </p:nvSpPr>
        <p:spPr>
          <a:xfrm>
            <a:off x="3505200" y="4267200"/>
            <a:ext cx="22098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UPPER – SECONDARY</a:t>
            </a:r>
          </a:p>
          <a:p>
            <a:pPr algn="ctr"/>
            <a:r>
              <a:rPr lang="en-US" b="1" dirty="0" smtClean="0">
                <a:latin typeface="Arial" pitchFamily="34" charset="0"/>
                <a:cs typeface="Arial" pitchFamily="34" charset="0"/>
              </a:rPr>
              <a:t>(GRADE 11-12)</a:t>
            </a:r>
            <a:endParaRPr lang="en-GB" b="1" dirty="0">
              <a:latin typeface="Arial" pitchFamily="34" charset="0"/>
              <a:cs typeface="Arial" pitchFamily="34" charset="0"/>
            </a:endParaRPr>
          </a:p>
        </p:txBody>
      </p:sp>
      <p:sp>
        <p:nvSpPr>
          <p:cNvPr id="12" name="Rounded Rectangle 11"/>
          <p:cNvSpPr/>
          <p:nvPr/>
        </p:nvSpPr>
        <p:spPr>
          <a:xfrm>
            <a:off x="6172200" y="3810000"/>
            <a:ext cx="1905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HIGHSCHOOLGRADE 9-10</a:t>
            </a:r>
            <a:r>
              <a:rPr lang="ro-RO" b="1" dirty="0" smtClean="0">
                <a:latin typeface="Arial" pitchFamily="34" charset="0"/>
                <a:cs typeface="Arial" pitchFamily="34" charset="0"/>
              </a:rPr>
              <a:t>)</a:t>
            </a:r>
            <a:endParaRPr lang="en-GB" b="1" dirty="0">
              <a:latin typeface="Arial" pitchFamily="34" charset="0"/>
              <a:cs typeface="Arial" pitchFamily="34" charset="0"/>
            </a:endParaRPr>
          </a:p>
        </p:txBody>
      </p:sp>
      <p:sp>
        <p:nvSpPr>
          <p:cNvPr id="13" name="Rounded Rectangle 12"/>
          <p:cNvSpPr/>
          <p:nvPr/>
        </p:nvSpPr>
        <p:spPr>
          <a:xfrm>
            <a:off x="6096000" y="2438400"/>
            <a:ext cx="19812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itchFamily="34" charset="0"/>
                <a:cs typeface="Arial" pitchFamily="34" charset="0"/>
              </a:rPr>
              <a:t>GYMNASIUM</a:t>
            </a:r>
          </a:p>
          <a:p>
            <a:pPr algn="ctr"/>
            <a:r>
              <a:rPr lang="ro-RO" b="1" dirty="0" smtClean="0">
                <a:latin typeface="Arial" pitchFamily="34" charset="0"/>
                <a:cs typeface="Arial" pitchFamily="34" charset="0"/>
              </a:rPr>
              <a:t>(</a:t>
            </a:r>
            <a:r>
              <a:rPr lang="en-US" b="1" dirty="0" smtClean="0">
                <a:latin typeface="Arial" pitchFamily="34" charset="0"/>
                <a:cs typeface="Arial" pitchFamily="34" charset="0"/>
              </a:rPr>
              <a:t>GRADE 5-8</a:t>
            </a:r>
            <a:r>
              <a:rPr lang="ro-RO" b="1" dirty="0" smtClean="0">
                <a:latin typeface="Arial" pitchFamily="34" charset="0"/>
                <a:cs typeface="Arial" pitchFamily="34" charset="0"/>
              </a:rPr>
              <a:t>)</a:t>
            </a:r>
            <a:endParaRPr lang="en-GB" b="1" dirty="0">
              <a:latin typeface="Arial" pitchFamily="34" charset="0"/>
              <a:cs typeface="Arial" pitchFamily="34" charset="0"/>
            </a:endParaRPr>
          </a:p>
        </p:txBody>
      </p:sp>
      <p:sp>
        <p:nvSpPr>
          <p:cNvPr id="17" name="Down Arrow 16"/>
          <p:cNvSpPr/>
          <p:nvPr/>
        </p:nvSpPr>
        <p:spPr>
          <a:xfrm>
            <a:off x="2057400" y="27432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Down Arrow 17"/>
          <p:cNvSpPr/>
          <p:nvPr/>
        </p:nvSpPr>
        <p:spPr>
          <a:xfrm>
            <a:off x="2057400" y="38100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Down Arrow 18"/>
          <p:cNvSpPr/>
          <p:nvPr/>
        </p:nvSpPr>
        <p:spPr>
          <a:xfrm>
            <a:off x="2057400" y="4876800"/>
            <a:ext cx="76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Arrow Connector 20"/>
          <p:cNvCxnSpPr>
            <a:stCxn id="7" idx="3"/>
            <a:endCxn id="10" idx="1"/>
          </p:cNvCxnSpPr>
          <p:nvPr/>
        </p:nvCxnSpPr>
        <p:spPr>
          <a:xfrm flipV="1">
            <a:off x="3048000" y="3657600"/>
            <a:ext cx="533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7" idx="3"/>
            <a:endCxn id="11" idx="1"/>
          </p:cNvCxnSpPr>
          <p:nvPr/>
        </p:nvCxnSpPr>
        <p:spPr>
          <a:xfrm>
            <a:off x="3048000" y="4495800"/>
            <a:ext cx="457200"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 idx="3"/>
            <a:endCxn id="13" idx="1"/>
          </p:cNvCxnSpPr>
          <p:nvPr/>
        </p:nvCxnSpPr>
        <p:spPr>
          <a:xfrm flipV="1">
            <a:off x="5638800" y="2971800"/>
            <a:ext cx="4572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3"/>
            <a:endCxn id="12" idx="1"/>
          </p:cNvCxnSpPr>
          <p:nvPr/>
        </p:nvCxnSpPr>
        <p:spPr>
          <a:xfrm>
            <a:off x="5638800" y="3657600"/>
            <a:ext cx="533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hape 32"/>
          <p:cNvCxnSpPr>
            <a:stCxn id="12" idx="2"/>
          </p:cNvCxnSpPr>
          <p:nvPr/>
        </p:nvCxnSpPr>
        <p:spPr>
          <a:xfrm rot="5400000">
            <a:off x="6191250" y="4400550"/>
            <a:ext cx="457200" cy="14097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13" idx="2"/>
            <a:endCxn id="12" idx="0"/>
          </p:cNvCxnSpPr>
          <p:nvPr/>
        </p:nvCxnSpPr>
        <p:spPr>
          <a:xfrm>
            <a:off x="7086600" y="3505200"/>
            <a:ext cx="381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467600" cy="944562"/>
          </a:xfrm>
        </p:spPr>
        <p:txBody>
          <a:bodyPr>
            <a:normAutofit/>
          </a:bodyPr>
          <a:lstStyle/>
          <a:p>
            <a:pPr algn="ctr"/>
            <a:r>
              <a:rPr lang="en-US" sz="2800" b="1" dirty="0" smtClean="0">
                <a:latin typeface="Arial" pitchFamily="34" charset="0"/>
                <a:cs typeface="Arial" pitchFamily="34" charset="0"/>
              </a:rPr>
              <a:t>THE LEARNING </a:t>
            </a:r>
            <a:r>
              <a:rPr lang="ro-RO" sz="2800" b="1" dirty="0" smtClean="0">
                <a:latin typeface="Arial" pitchFamily="34" charset="0"/>
                <a:cs typeface="Arial" pitchFamily="34" charset="0"/>
              </a:rPr>
              <a:t>PLAN</a:t>
            </a:r>
            <a:endParaRPr lang="en-GB" sz="2800" dirty="0"/>
          </a:p>
        </p:txBody>
      </p:sp>
      <p:sp>
        <p:nvSpPr>
          <p:cNvPr id="3" name="Content Placeholder 2"/>
          <p:cNvSpPr>
            <a:spLocks noGrp="1"/>
          </p:cNvSpPr>
          <p:nvPr>
            <p:ph sz="quarter" idx="1"/>
          </p:nvPr>
        </p:nvSpPr>
        <p:spPr>
          <a:xfrm>
            <a:off x="762000" y="1828800"/>
            <a:ext cx="7467600" cy="4343400"/>
          </a:xfrm>
        </p:spPr>
        <p:txBody>
          <a:bodyPr>
            <a:normAutofit/>
          </a:bodyPr>
          <a:lstStyle/>
          <a:p>
            <a:pPr marL="0" indent="0" algn="just"/>
            <a:r>
              <a:rPr lang="ro-RO" dirty="0" smtClean="0"/>
              <a:t>	</a:t>
            </a:r>
            <a:r>
              <a:rPr lang="en-US" dirty="0" smtClean="0"/>
              <a:t>The Learning Plan is the document which establishes the necessary modules of the subjects contained in the Education Frameworks (specific subjects, practical training) according to the study year and professional qualification.</a:t>
            </a:r>
            <a:r>
              <a:rPr lang="ro-RO" dirty="0" smtClean="0">
                <a:latin typeface="Arial" pitchFamily="34" charset="0"/>
                <a:cs typeface="Arial" pitchFamily="34" charset="0"/>
              </a:rPr>
              <a:t> </a:t>
            </a:r>
            <a:endParaRPr lang="ro-RO" dirty="0" smtClean="0">
              <a:latin typeface="Arial" pitchFamily="34" charset="0"/>
              <a:cs typeface="Arial" pitchFamily="34" charset="0"/>
            </a:endParaRPr>
          </a:p>
          <a:p>
            <a:pPr marL="0" indent="0" algn="just">
              <a:buNone/>
            </a:pPr>
            <a:endParaRPr lang="ro-RO"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The modules refer to the units of competences contained in the Standards of Professional Training approved by the Ministry of Education after the consultations with the social partners. </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467600" cy="1143000"/>
          </a:xfrm>
        </p:spPr>
        <p:txBody>
          <a:bodyPr>
            <a:noAutofit/>
          </a:bodyPr>
          <a:lstStyle/>
          <a:p>
            <a:pPr algn="ctr"/>
            <a:r>
              <a:rPr lang="en-US" sz="2800" b="1" dirty="0" smtClean="0">
                <a:latin typeface="Arial" pitchFamily="34" charset="0"/>
                <a:cs typeface="Arial" pitchFamily="34" charset="0"/>
              </a:rPr>
              <a:t>The LOCAL DEVELOPMENT </a:t>
            </a:r>
            <a:r>
              <a:rPr lang="ro-RO" sz="2800" b="1" dirty="0" smtClean="0">
                <a:latin typeface="Arial" pitchFamily="34" charset="0"/>
                <a:cs typeface="Arial" pitchFamily="34" charset="0"/>
              </a:rPr>
              <a:t>CURRICULUM</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752600"/>
            <a:ext cx="7696200" cy="4721352"/>
          </a:xfrm>
        </p:spPr>
        <p:txBody>
          <a:bodyPr>
            <a:normAutofit/>
          </a:bodyPr>
          <a:lstStyle/>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It’s a component of the National Curriculum that contains the classes allotted to the development of the institution, the educational offer is agreed by the partner firms. </a:t>
            </a:r>
            <a:endParaRPr lang="ro-RO" dirty="0" smtClean="0">
              <a:latin typeface="Arial" pitchFamily="34" charset="0"/>
              <a:cs typeface="Arial" pitchFamily="34" charset="0"/>
            </a:endParaRPr>
          </a:p>
          <a:p>
            <a:pPr marL="0" indent="0" algn="just"/>
            <a:endParaRPr lang="ro-RO"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During its classes, it is recommended to be done classes of practical training.</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868362"/>
          </a:xfrm>
        </p:spPr>
        <p:txBody>
          <a:bodyPr>
            <a:normAutofit/>
          </a:bodyPr>
          <a:lstStyle/>
          <a:p>
            <a:pPr algn="ctr"/>
            <a:r>
              <a:rPr lang="en-US" sz="2800" b="1" dirty="0">
                <a:solidFill>
                  <a:srgbClr val="464646"/>
                </a:solidFill>
                <a:latin typeface="Arial" pitchFamily="34" charset="0"/>
                <a:cs typeface="Arial" pitchFamily="34" charset="0"/>
              </a:rPr>
              <a:t>The LOCAL DEVELOPMENT </a:t>
            </a:r>
            <a:r>
              <a:rPr lang="ro-RO" sz="2800" b="1" dirty="0">
                <a:solidFill>
                  <a:srgbClr val="464646"/>
                </a:solidFill>
                <a:latin typeface="Arial" pitchFamily="34" charset="0"/>
                <a:cs typeface="Arial" pitchFamily="34" charset="0"/>
              </a:rPr>
              <a:t>CURRICULUM</a:t>
            </a:r>
            <a:endParaRPr lang="en-GB" sz="2800" dirty="0"/>
          </a:p>
        </p:txBody>
      </p:sp>
      <p:sp>
        <p:nvSpPr>
          <p:cNvPr id="4" name="Content Placeholder 3"/>
          <p:cNvSpPr>
            <a:spLocks noGrp="1"/>
          </p:cNvSpPr>
          <p:nvPr>
            <p:ph sz="quarter" idx="2"/>
          </p:nvPr>
        </p:nvSpPr>
        <p:spPr>
          <a:xfrm>
            <a:off x="3810000" y="1219200"/>
            <a:ext cx="4343400" cy="4953000"/>
          </a:xfrm>
        </p:spPr>
        <p:txBody>
          <a:bodyPr>
            <a:normAutofit/>
          </a:bodyPr>
          <a:lstStyle/>
          <a:p>
            <a:pPr marL="0" indent="0" algn="just">
              <a:buNone/>
            </a:pPr>
            <a:r>
              <a:rPr lang="ro-RO" dirty="0" smtClean="0">
                <a:latin typeface="Arial" pitchFamily="34" charset="0"/>
                <a:cs typeface="Arial" pitchFamily="34" charset="0"/>
              </a:rPr>
              <a:t>  </a:t>
            </a:r>
            <a:endParaRPr lang="ro-RO"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It assures the frame for a training that </a:t>
            </a:r>
            <a:r>
              <a:rPr lang="en-US" dirty="0" err="1" smtClean="0">
                <a:latin typeface="Arial" pitchFamily="34" charset="0"/>
                <a:cs typeface="Arial" pitchFamily="34" charset="0"/>
              </a:rPr>
              <a:t>alllows</a:t>
            </a:r>
            <a:r>
              <a:rPr lang="en-US" dirty="0" smtClean="0">
                <a:latin typeface="Arial" pitchFamily="34" charset="0"/>
                <a:cs typeface="Arial" pitchFamily="34" charset="0"/>
              </a:rPr>
              <a:t> the acquisition of technical competences described in the</a:t>
            </a:r>
            <a:r>
              <a:rPr lang="en-US" dirty="0">
                <a:solidFill>
                  <a:prstClr val="black"/>
                </a:solidFill>
                <a:latin typeface="Arial" pitchFamily="34" charset="0"/>
                <a:cs typeface="Arial" pitchFamily="34" charset="0"/>
              </a:rPr>
              <a:t> Standards of Professional </a:t>
            </a:r>
            <a:r>
              <a:rPr lang="en-US" dirty="0" smtClean="0">
                <a:solidFill>
                  <a:prstClr val="black"/>
                </a:solidFill>
                <a:latin typeface="Arial" pitchFamily="34" charset="0"/>
                <a:cs typeface="Arial" pitchFamily="34" charset="0"/>
              </a:rPr>
              <a:t>Training</a:t>
            </a:r>
            <a:endParaRPr lang="ro-RO"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dirty="0" smtClean="0">
                <a:latin typeface="Arial" pitchFamily="34" charset="0"/>
                <a:cs typeface="Arial" pitchFamily="34" charset="0"/>
              </a:rPr>
              <a:t>It is given a flexible curricular frame that allows adjustment to the training needs identified on the </a:t>
            </a:r>
            <a:r>
              <a:rPr lang="en-US" dirty="0" err="1" smtClean="0">
                <a:latin typeface="Arial" pitchFamily="34" charset="0"/>
                <a:cs typeface="Arial" pitchFamily="34" charset="0"/>
              </a:rPr>
              <a:t>labour</a:t>
            </a:r>
            <a:r>
              <a:rPr lang="en-US" dirty="0" smtClean="0">
                <a:latin typeface="Arial" pitchFamily="34" charset="0"/>
                <a:cs typeface="Arial" pitchFamily="34" charset="0"/>
              </a:rPr>
              <a:t> market. </a:t>
            </a:r>
            <a:endParaRPr lang="en-GB" dirty="0"/>
          </a:p>
        </p:txBody>
      </p:sp>
      <p:pic>
        <p:nvPicPr>
          <p:cNvPr id="8194" name="Picture 2" descr="http://www.bzi.ro/public/upload/photos/109/w560xh316_elevi-atelier-scoala.jpg"/>
          <p:cNvPicPr>
            <a:picLocks noChangeAspect="1" noChangeArrowheads="1"/>
          </p:cNvPicPr>
          <p:nvPr/>
        </p:nvPicPr>
        <p:blipFill>
          <a:blip r:embed="rId2" r:link="rId3" cstate="print"/>
          <a:srcRect/>
          <a:stretch>
            <a:fillRect/>
          </a:stretch>
        </p:blipFill>
        <p:spPr bwMode="auto">
          <a:xfrm>
            <a:off x="762000" y="2590800"/>
            <a:ext cx="28956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latin typeface="Arial" pitchFamily="34" charset="0"/>
                <a:cs typeface="Arial" pitchFamily="34" charset="0"/>
              </a:rPr>
              <a:t>THE NATIONAL SYSTEM OF PROFESSIONAL EDUCATION AND TRAINING IN ROMANIA</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696200" cy="4873752"/>
          </a:xfrm>
        </p:spPr>
        <p:txBody>
          <a:bodyPr>
            <a:normAutofit/>
          </a:bodyPr>
          <a:lstStyle/>
          <a:p>
            <a:r>
              <a:rPr lang="en-US" b="1" dirty="0" smtClean="0">
                <a:latin typeface="Arial" pitchFamily="34" charset="0"/>
                <a:cs typeface="Arial" pitchFamily="34" charset="0"/>
              </a:rPr>
              <a:t>Initial professional training </a:t>
            </a:r>
          </a:p>
          <a:p>
            <a:pPr marL="0" indent="0">
              <a:buNone/>
            </a:pPr>
            <a:r>
              <a:rPr lang="en-US" dirty="0" smtClean="0">
                <a:latin typeface="Arial" pitchFamily="34" charset="0"/>
                <a:cs typeface="Arial" pitchFamily="34" charset="0"/>
              </a:rPr>
              <a:t>It is done in the pre-university education through:</a:t>
            </a:r>
            <a:endParaRPr lang="en-GB" dirty="0" smtClean="0">
              <a:latin typeface="Arial" pitchFamily="34" charset="0"/>
              <a:cs typeface="Arial" pitchFamily="34" charset="0"/>
            </a:endParaRPr>
          </a:p>
          <a:p>
            <a:pPr>
              <a:buNone/>
            </a:pPr>
            <a:r>
              <a:rPr lang="en-GB" dirty="0" smtClean="0">
                <a:latin typeface="Arial" pitchFamily="34" charset="0"/>
                <a:cs typeface="Arial" pitchFamily="34" charset="0"/>
              </a:rPr>
              <a:t> </a:t>
            </a:r>
            <a:r>
              <a:rPr lang="ro-RO" dirty="0" smtClean="0">
                <a:latin typeface="Arial" pitchFamily="34" charset="0"/>
                <a:cs typeface="Arial" pitchFamily="34" charset="0"/>
              </a:rPr>
              <a:t>		- </a:t>
            </a:r>
            <a:r>
              <a:rPr lang="en-GB" dirty="0" smtClean="0">
                <a:latin typeface="Arial" pitchFamily="34" charset="0"/>
                <a:cs typeface="Arial" pitchFamily="34" charset="0"/>
              </a:rPr>
              <a:t>professional education</a:t>
            </a:r>
            <a:endParaRPr lang="en-GB" dirty="0" smtClean="0">
              <a:latin typeface="Arial" pitchFamily="34" charset="0"/>
              <a:cs typeface="Arial" pitchFamily="34" charset="0"/>
            </a:endParaRPr>
          </a:p>
          <a:p>
            <a:pPr>
              <a:buNone/>
            </a:pPr>
            <a:r>
              <a:rPr lang="en-GB" dirty="0" smtClean="0">
                <a:latin typeface="Arial" pitchFamily="34" charset="0"/>
                <a:cs typeface="Arial" pitchFamily="34" charset="0"/>
              </a:rPr>
              <a:t> </a:t>
            </a:r>
            <a:r>
              <a:rPr lang="ro-RO" dirty="0" smtClean="0">
                <a:latin typeface="Arial" pitchFamily="34" charset="0"/>
                <a:cs typeface="Arial" pitchFamily="34" charset="0"/>
              </a:rPr>
              <a:t>		- </a:t>
            </a:r>
            <a:r>
              <a:rPr lang="en-US" dirty="0" smtClean="0">
                <a:latin typeface="Arial" pitchFamily="34" charset="0"/>
                <a:cs typeface="Arial" pitchFamily="34" charset="0"/>
              </a:rPr>
              <a:t>high-schools (technical specializations)</a:t>
            </a:r>
            <a:r>
              <a:rPr lang="en-GB" dirty="0" smtClean="0">
                <a:latin typeface="Arial" pitchFamily="34" charset="0"/>
                <a:cs typeface="Arial" pitchFamily="34" charset="0"/>
              </a:rPr>
              <a:t> </a:t>
            </a:r>
            <a:r>
              <a:rPr lang="en-GB" dirty="0" smtClean="0">
                <a:latin typeface="Arial" pitchFamily="34" charset="0"/>
                <a:cs typeface="Arial" pitchFamily="34" charset="0"/>
              </a:rPr>
              <a:t> </a:t>
            </a:r>
            <a:r>
              <a:rPr lang="ro-RO" dirty="0" smtClean="0">
                <a:latin typeface="Arial" pitchFamily="34" charset="0"/>
                <a:cs typeface="Arial" pitchFamily="34" charset="0"/>
              </a:rPr>
              <a:t>		- </a:t>
            </a:r>
            <a:r>
              <a:rPr lang="en-GB" dirty="0" smtClean="0">
                <a:latin typeface="Arial" pitchFamily="34" charset="0"/>
                <a:cs typeface="Arial" pitchFamily="34" charset="0"/>
              </a:rPr>
              <a:t>post-secondary education</a:t>
            </a:r>
            <a:endParaRPr lang="ro-RO" dirty="0" smtClean="0">
              <a:latin typeface="Arial" pitchFamily="34" charset="0"/>
              <a:cs typeface="Arial" pitchFamily="34" charset="0"/>
            </a:endParaRPr>
          </a:p>
          <a:p>
            <a:pPr>
              <a:buNone/>
            </a:pPr>
            <a:endParaRPr lang="ro-RO" dirty="0" smtClean="0">
              <a:latin typeface="Arial" pitchFamily="34" charset="0"/>
              <a:cs typeface="Arial" pitchFamily="34" charset="0"/>
            </a:endParaRPr>
          </a:p>
          <a:p>
            <a:pPr algn="just"/>
            <a:r>
              <a:rPr lang="en-US" b="1" dirty="0" smtClean="0">
                <a:latin typeface="Arial" pitchFamily="34" charset="0"/>
                <a:cs typeface="Arial" pitchFamily="34" charset="0"/>
              </a:rPr>
              <a:t>Continuous professional training (adult education) </a:t>
            </a:r>
          </a:p>
          <a:p>
            <a:pPr marL="0" indent="0" algn="just">
              <a:buNone/>
            </a:pPr>
            <a:r>
              <a:rPr lang="en-US" dirty="0" smtClean="0">
                <a:latin typeface="Arial" pitchFamily="34" charset="0"/>
                <a:cs typeface="Arial" pitchFamily="34" charset="0"/>
              </a:rPr>
              <a:t>It is done through: courses of initiation, qualification, specialization</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p:spPr>
        <p:txBody>
          <a:bodyPr>
            <a:noAutofit/>
          </a:bodyPr>
          <a:lstStyle/>
          <a:p>
            <a:pPr algn="ctr"/>
            <a:r>
              <a:rPr lang="en-US" sz="2800" b="1" dirty="0" smtClean="0">
                <a:latin typeface="Arial" pitchFamily="34" charset="0"/>
                <a:cs typeface="Arial" pitchFamily="34" charset="0"/>
              </a:rPr>
              <a:t>THE TRAINING OF TEACHERS IN PROFESSIONAL AND TECHNICAL EDUCATION</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828800"/>
            <a:ext cx="7696200" cy="4645152"/>
          </a:xfrm>
        </p:spPr>
        <p:txBody>
          <a:bodyPr/>
          <a:lstStyle/>
          <a:p>
            <a:endParaRPr lang="en-GB" sz="1800" dirty="0" smtClean="0">
              <a:latin typeface="Arial" pitchFamily="34" charset="0"/>
              <a:cs typeface="Arial" pitchFamily="34" charset="0"/>
            </a:endParaRPr>
          </a:p>
          <a:p>
            <a:endParaRPr lang="en-GB" sz="2000" dirty="0">
              <a:latin typeface="Arial" pitchFamily="34" charset="0"/>
              <a:cs typeface="Arial" pitchFamily="34" charset="0"/>
            </a:endParaRPr>
          </a:p>
        </p:txBody>
      </p:sp>
      <p:pic>
        <p:nvPicPr>
          <p:cNvPr id="9218" name="Picture 2" descr="https://encrypted-tbn0.gstatic.com/images?q=tbn:ANd9GcR0pfAbI9vvtfr9PoU77tFG_YGhiLeGIQISe0_u1QRLIg95dlGG"/>
          <p:cNvPicPr>
            <a:picLocks noChangeAspect="1" noChangeArrowheads="1"/>
          </p:cNvPicPr>
          <p:nvPr/>
        </p:nvPicPr>
        <p:blipFill>
          <a:blip r:embed="rId2" r:link="rId3" cstate="print"/>
          <a:srcRect/>
          <a:stretch>
            <a:fillRect/>
          </a:stretch>
        </p:blipFill>
        <p:spPr bwMode="auto">
          <a:xfrm>
            <a:off x="5029200" y="2667000"/>
            <a:ext cx="3429000" cy="2286000"/>
          </a:xfrm>
          <a:prstGeom prst="rect">
            <a:avLst/>
          </a:prstGeom>
          <a:noFill/>
          <a:ln w="9525">
            <a:noFill/>
            <a:miter lim="800000"/>
            <a:headEnd/>
            <a:tailEnd/>
          </a:ln>
        </p:spPr>
      </p:pic>
      <p:sp>
        <p:nvSpPr>
          <p:cNvPr id="5" name="TextBox 4"/>
          <p:cNvSpPr txBox="1"/>
          <p:nvPr/>
        </p:nvSpPr>
        <p:spPr>
          <a:xfrm>
            <a:off x="304800" y="1676400"/>
            <a:ext cx="4495800" cy="4308872"/>
          </a:xfrm>
          <a:prstGeom prst="rect">
            <a:avLst/>
          </a:prstGeom>
          <a:noFill/>
        </p:spPr>
        <p:txBody>
          <a:bodyPr wrap="square" rtlCol="0">
            <a:spAutoFit/>
          </a:bodyPr>
          <a:lstStyle/>
          <a:p>
            <a:pPr algn="just">
              <a:buFont typeface="Courier New" pitchFamily="49" charset="0"/>
              <a:buChar char="o"/>
            </a:pPr>
            <a:r>
              <a:rPr lang="ro-RO" sz="2200" dirty="0" smtClean="0">
                <a:latin typeface="Arial" pitchFamily="34" charset="0"/>
                <a:cs typeface="Arial" pitchFamily="34" charset="0"/>
              </a:rPr>
              <a:t>  </a:t>
            </a:r>
            <a:r>
              <a:rPr lang="en-US" sz="2200" dirty="0" smtClean="0">
                <a:latin typeface="Arial" pitchFamily="34" charset="0"/>
                <a:cs typeface="Arial" pitchFamily="34" charset="0"/>
              </a:rPr>
              <a:t>They take part in courses organized by the House of Teachers. The courses refer to modern methods and learning strategies </a:t>
            </a:r>
            <a:r>
              <a:rPr lang="en-US" sz="2200" dirty="0" err="1" smtClean="0">
                <a:latin typeface="Arial" pitchFamily="34" charset="0"/>
                <a:cs typeface="Arial" pitchFamily="34" charset="0"/>
              </a:rPr>
              <a:t>centred</a:t>
            </a:r>
            <a:r>
              <a:rPr lang="en-US" sz="2200" dirty="0" smtClean="0">
                <a:latin typeface="Arial" pitchFamily="34" charset="0"/>
                <a:cs typeface="Arial" pitchFamily="34" charset="0"/>
              </a:rPr>
              <a:t> on learner, interactive teaching methods, teaching methods adapted to the learners’ needs</a:t>
            </a:r>
            <a:r>
              <a:rPr lang="ro-RO" sz="2400" dirty="0" smtClean="0">
                <a:latin typeface="Arial" pitchFamily="34" charset="0"/>
                <a:cs typeface="Arial" pitchFamily="34" charset="0"/>
              </a:rPr>
              <a:t>;</a:t>
            </a:r>
            <a:endParaRPr lang="ro-RO" sz="2400" dirty="0" smtClean="0">
              <a:latin typeface="Arial" pitchFamily="34" charset="0"/>
              <a:cs typeface="Arial" pitchFamily="34" charset="0"/>
            </a:endParaRPr>
          </a:p>
          <a:p>
            <a:pPr>
              <a:buFont typeface="Courier New" pitchFamily="49" charset="0"/>
              <a:buChar char="o"/>
            </a:pPr>
            <a:r>
              <a:rPr lang="ro-RO" sz="2400" dirty="0">
                <a:latin typeface="Arial" pitchFamily="34" charset="0"/>
                <a:cs typeface="Arial" pitchFamily="34" charset="0"/>
              </a:rPr>
              <a:t> </a:t>
            </a:r>
            <a:r>
              <a:rPr lang="en-US" sz="2400" dirty="0" smtClean="0">
                <a:latin typeface="Arial" pitchFamily="34" charset="0"/>
                <a:cs typeface="Arial" pitchFamily="34" charset="0"/>
              </a:rPr>
              <a:t>Through the implementation of projects about the development of human resources</a:t>
            </a:r>
            <a:endParaRPr lang="en-GB"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391400" cy="1325562"/>
          </a:xfrm>
        </p:spPr>
        <p:txBody>
          <a:bodyPr>
            <a:normAutofit/>
          </a:bodyPr>
          <a:lstStyle/>
          <a:p>
            <a:pPr algn="ctr"/>
            <a:r>
              <a:rPr lang="ro-RO" sz="2800" b="1" dirty="0" smtClean="0">
                <a:latin typeface="Arial" pitchFamily="34" charset="0"/>
                <a:cs typeface="Arial" pitchFamily="34" charset="0"/>
              </a:rPr>
              <a:t>      </a:t>
            </a:r>
            <a:r>
              <a:rPr lang="en-US" sz="2800" b="1" dirty="0" smtClean="0">
                <a:latin typeface="Arial" pitchFamily="34" charset="0"/>
                <a:cs typeface="Arial" pitchFamily="34" charset="0"/>
              </a:rPr>
              <a:t>FINANCING THE EDUCATION SYSTEM IN ROMANIA</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696200" cy="4873752"/>
          </a:xfrm>
        </p:spPr>
        <p:txBody>
          <a:bodyPr>
            <a:normAutofit/>
          </a:bodyPr>
          <a:lstStyle/>
          <a:p>
            <a:pPr algn="just"/>
            <a:r>
              <a:rPr lang="ro-RO" dirty="0" smtClean="0">
                <a:latin typeface="Arial" pitchFamily="34" charset="0"/>
                <a:cs typeface="Arial" pitchFamily="34" charset="0"/>
              </a:rPr>
              <a:t>    </a:t>
            </a:r>
            <a:r>
              <a:rPr lang="en-US" dirty="0" smtClean="0">
                <a:latin typeface="Arial" pitchFamily="34" charset="0"/>
                <a:cs typeface="Arial" pitchFamily="34" charset="0"/>
              </a:rPr>
              <a:t>Annually, a percentage from the Gross Domestic Product is allotted to Education from the state budget and the local authorities budget. Supplementary, the education institutions can obtain and use some extra-budget revenues. </a:t>
            </a:r>
          </a:p>
          <a:p>
            <a:pPr algn="just"/>
            <a:r>
              <a:rPr lang="en-US" dirty="0" smtClean="0">
                <a:latin typeface="Arial" pitchFamily="34" charset="0"/>
                <a:cs typeface="Arial" pitchFamily="34" charset="0"/>
              </a:rPr>
              <a:t>All students from compulsory public and accredited private education institutions are assured financing by the state budget.  Likewise, it is financed the professional and high-school education (public or accredited private). The financing is done on the standards costs per student. </a:t>
            </a:r>
            <a:endParaRPr lang="en-GB" dirty="0">
              <a:latin typeface="Arial" pitchFamily="34" charset="0"/>
              <a:cs typeface="Arial"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7467600" y="381000"/>
            <a:ext cx="14478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7" y="381000"/>
            <a:ext cx="7467600" cy="1143000"/>
          </a:xfrm>
        </p:spPr>
        <p:txBody>
          <a:bodyPr>
            <a:normAutofit/>
          </a:bodyPr>
          <a:lstStyle/>
          <a:p>
            <a:pPr algn="ctr"/>
            <a:r>
              <a:rPr lang="en-US" sz="3200" b="1" dirty="0" smtClean="0">
                <a:latin typeface="Arial" pitchFamily="34" charset="0"/>
                <a:cs typeface="Arial" pitchFamily="34" charset="0"/>
              </a:rPr>
              <a:t>THANK YOU FOR YOUR ATTENTION</a:t>
            </a:r>
            <a:r>
              <a:rPr lang="ro-RO" sz="3200" b="1" dirty="0" smtClean="0">
                <a:latin typeface="Arial" pitchFamily="34" charset="0"/>
                <a:cs typeface="Arial" pitchFamily="34" charset="0"/>
              </a:rPr>
              <a:t>!</a:t>
            </a:r>
            <a:endParaRPr lang="en-GB" sz="3200" dirty="0"/>
          </a:p>
        </p:txBody>
      </p:sp>
      <p:sp>
        <p:nvSpPr>
          <p:cNvPr id="3" name="Content Placeholder 2"/>
          <p:cNvSpPr>
            <a:spLocks noGrp="1"/>
          </p:cNvSpPr>
          <p:nvPr>
            <p:ph sz="quarter" idx="1"/>
          </p:nvPr>
        </p:nvSpPr>
        <p:spPr>
          <a:xfrm>
            <a:off x="685800" y="1600200"/>
            <a:ext cx="7467600" cy="5102352"/>
          </a:xfrm>
        </p:spPr>
        <p:txBody>
          <a:bodyPr>
            <a:normAutofit lnSpcReduction="10000"/>
          </a:bodyPr>
          <a:lstStyle/>
          <a:p>
            <a:pPr algn="ctr">
              <a:buNone/>
            </a:pPr>
            <a:endParaRPr lang="ro-RO" b="1" dirty="0" smtClean="0">
              <a:latin typeface="Arial" pitchFamily="34" charset="0"/>
              <a:cs typeface="Arial" pitchFamily="34" charset="0"/>
            </a:endParaRPr>
          </a:p>
          <a:p>
            <a:pPr algn="ctr">
              <a:buNone/>
            </a:pPr>
            <a:endParaRPr lang="ro-RO" b="1" dirty="0" smtClean="0">
              <a:latin typeface="Arial" pitchFamily="34" charset="0"/>
              <a:cs typeface="Arial" pitchFamily="34" charset="0"/>
            </a:endParaRPr>
          </a:p>
          <a:p>
            <a:pPr algn="ctr">
              <a:buNone/>
            </a:pPr>
            <a:endParaRPr lang="ro-RO" b="1" dirty="0" smtClean="0">
              <a:latin typeface="Arial" pitchFamily="34" charset="0"/>
              <a:cs typeface="Arial" pitchFamily="34" charset="0"/>
            </a:endParaRPr>
          </a:p>
          <a:p>
            <a:pPr algn="ctr">
              <a:buNone/>
            </a:pPr>
            <a:endParaRPr lang="ro-RO" b="1" dirty="0" smtClean="0">
              <a:latin typeface="Arial" pitchFamily="34" charset="0"/>
              <a:cs typeface="Arial" pitchFamily="34" charset="0"/>
            </a:endParaRPr>
          </a:p>
          <a:p>
            <a:pPr algn="ctr">
              <a:buNone/>
            </a:pPr>
            <a:endParaRPr lang="ro-RO" b="1" dirty="0" smtClean="0">
              <a:latin typeface="Arial" pitchFamily="34" charset="0"/>
              <a:cs typeface="Arial" pitchFamily="34" charset="0"/>
            </a:endParaRPr>
          </a:p>
          <a:p>
            <a:pPr algn="ctr">
              <a:buNone/>
            </a:pPr>
            <a:endParaRPr lang="ro-RO" b="1" dirty="0" smtClean="0">
              <a:latin typeface="Arial" pitchFamily="34" charset="0"/>
              <a:cs typeface="Arial" pitchFamily="34" charset="0"/>
            </a:endParaRPr>
          </a:p>
          <a:p>
            <a:pPr algn="ctr">
              <a:buNone/>
            </a:pPr>
            <a:r>
              <a:rPr lang="ro-RO" b="1" dirty="0" smtClean="0">
                <a:latin typeface="Arial" pitchFamily="34" charset="0"/>
                <a:cs typeface="Arial" pitchFamily="34" charset="0"/>
              </a:rPr>
              <a:t>Cristiana MATEICIUC &amp; Carmen CĂLINESCU</a:t>
            </a:r>
          </a:p>
          <a:p>
            <a:pPr algn="ctr">
              <a:buNone/>
            </a:pPr>
            <a:endParaRPr lang="ro-RO" b="1" dirty="0" smtClean="0">
              <a:latin typeface="Arial" pitchFamily="34" charset="0"/>
              <a:cs typeface="Arial" pitchFamily="34" charset="0"/>
            </a:endParaRPr>
          </a:p>
          <a:p>
            <a:pPr algn="ctr">
              <a:buNone/>
            </a:pPr>
            <a:r>
              <a:rPr lang="ro-RO" b="1" dirty="0" smtClean="0">
                <a:latin typeface="Arial" pitchFamily="34" charset="0"/>
                <a:cs typeface="Arial" pitchFamily="34" charset="0"/>
              </a:rPr>
              <a:t>  </a:t>
            </a:r>
            <a:r>
              <a:rPr lang="en-US" b="1" dirty="0" smtClean="0">
                <a:latin typeface="Arial" pitchFamily="34" charset="0"/>
                <a:cs typeface="Arial" pitchFamily="34" charset="0"/>
              </a:rPr>
              <a:t>INSPECTORS FOR EDUCATIONAL PROJECTS</a:t>
            </a:r>
          </a:p>
          <a:p>
            <a:pPr algn="ctr">
              <a:buNone/>
            </a:pPr>
            <a:r>
              <a:rPr lang="ro-RO" b="1" dirty="0" smtClean="0">
                <a:latin typeface="Arial" pitchFamily="34" charset="0"/>
                <a:cs typeface="Arial" pitchFamily="34" charset="0"/>
              </a:rPr>
              <a:t>Inspectoratului </a:t>
            </a:r>
            <a:r>
              <a:rPr lang="ro-RO" b="1" dirty="0" smtClean="0">
                <a:latin typeface="Arial" pitchFamily="34" charset="0"/>
                <a:cs typeface="Arial" pitchFamily="34" charset="0"/>
              </a:rPr>
              <a:t>Școlar al Municipiului </a:t>
            </a:r>
            <a:r>
              <a:rPr lang="ro-RO" b="1" dirty="0" smtClean="0">
                <a:latin typeface="Arial" pitchFamily="34" charset="0"/>
                <a:cs typeface="Arial" pitchFamily="34" charset="0"/>
              </a:rPr>
              <a:t>București</a:t>
            </a:r>
            <a:r>
              <a:rPr lang="en-US" b="1" dirty="0" smtClean="0">
                <a:latin typeface="Arial" pitchFamily="34" charset="0"/>
                <a:cs typeface="Arial" pitchFamily="34" charset="0"/>
              </a:rPr>
              <a:t> – </a:t>
            </a:r>
          </a:p>
          <a:p>
            <a:pPr algn="ctr">
              <a:buNone/>
            </a:pPr>
            <a:r>
              <a:rPr lang="en-US" b="1" dirty="0" smtClean="0">
                <a:latin typeface="Arial" pitchFamily="34" charset="0"/>
                <a:cs typeface="Arial" pitchFamily="34" charset="0"/>
              </a:rPr>
              <a:t>School Inspectorate of Bucharest</a:t>
            </a:r>
          </a:p>
          <a:p>
            <a:pPr algn="ctr">
              <a:buNone/>
            </a:pPr>
            <a:r>
              <a:rPr lang="ro-RO" b="1" dirty="0" smtClean="0">
                <a:latin typeface="Arial" pitchFamily="34" charset="0"/>
                <a:cs typeface="Arial" pitchFamily="34" charset="0"/>
              </a:rPr>
              <a:t> ROM</a:t>
            </a:r>
            <a:r>
              <a:rPr lang="en-US" b="1" dirty="0" smtClean="0">
                <a:latin typeface="Arial" pitchFamily="34" charset="0"/>
                <a:cs typeface="Arial" pitchFamily="34" charset="0"/>
              </a:rPr>
              <a:t>A</a:t>
            </a:r>
            <a:r>
              <a:rPr lang="ro-RO" b="1" dirty="0" smtClean="0">
                <a:latin typeface="Arial" pitchFamily="34" charset="0"/>
                <a:cs typeface="Arial" pitchFamily="34" charset="0"/>
              </a:rPr>
              <a:t>NIA</a:t>
            </a:r>
            <a:endParaRPr lang="en-GB" b="1" dirty="0" smtClean="0">
              <a:latin typeface="Arial" pitchFamily="34" charset="0"/>
              <a:cs typeface="Arial" pitchFamily="34" charset="0"/>
            </a:endParaRPr>
          </a:p>
          <a:p>
            <a:endParaRPr lang="en-GB" dirty="0"/>
          </a:p>
        </p:txBody>
      </p:sp>
      <p:pic>
        <p:nvPicPr>
          <p:cNvPr id="11266" name="Picture 2" descr="https://encrypted-tbn0.gstatic.com/images?q=tbn:ANd9GcTtcn55kx19vlh9yqyRwUXv0osG663pQuG6GH2Vyla-Rkn7Bi3x"/>
          <p:cNvPicPr>
            <a:picLocks noChangeAspect="1" noChangeArrowheads="1"/>
          </p:cNvPicPr>
          <p:nvPr/>
        </p:nvPicPr>
        <p:blipFill>
          <a:blip r:embed="rId2" r:link="rId3" cstate="print"/>
          <a:srcRect/>
          <a:stretch>
            <a:fillRect/>
          </a:stretch>
        </p:blipFill>
        <p:spPr bwMode="auto">
          <a:xfrm>
            <a:off x="3460315" y="1828800"/>
            <a:ext cx="1590675" cy="1554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715962"/>
          </a:xfrm>
        </p:spPr>
        <p:txBody>
          <a:bodyPr>
            <a:normAutofit/>
          </a:bodyPr>
          <a:lstStyle/>
          <a:p>
            <a:pPr algn="ctr"/>
            <a:r>
              <a:rPr lang="en-US" sz="2800" b="1" dirty="0" smtClean="0">
                <a:latin typeface="Arial" pitchFamily="34" charset="0"/>
                <a:cs typeface="Arial" pitchFamily="34" charset="0"/>
              </a:rPr>
              <a:t>HIGHSCHOOL ADMITTANCE </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524000"/>
            <a:ext cx="7543800" cy="4648200"/>
          </a:xfrm>
        </p:spPr>
        <p:txBody>
          <a:bodyPr>
            <a:normAutofit/>
          </a:bodyPr>
          <a:lstStyle/>
          <a:p>
            <a:pPr lvl="0" algn="just"/>
            <a:r>
              <a:rPr lang="ro-RO" dirty="0" smtClean="0">
                <a:latin typeface="Arial" pitchFamily="34" charset="0"/>
                <a:cs typeface="Arial" pitchFamily="34" charset="0"/>
              </a:rPr>
              <a:t>     </a:t>
            </a:r>
            <a:r>
              <a:rPr lang="en-US" dirty="0" smtClean="0">
                <a:latin typeface="Arial" pitchFamily="34" charset="0"/>
                <a:cs typeface="Arial" pitchFamily="34" charset="0"/>
              </a:rPr>
              <a:t>The pupils who graduate the 8</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grade take part in the National Evaluation (exams that mean the summative evaluation of pupils’ competences acquired during their lower-secondary education – grades 5-8)</a:t>
            </a:r>
            <a:r>
              <a:rPr lang="ro-RO" dirty="0" smtClean="0">
                <a:latin typeface="Arial" pitchFamily="34" charset="0"/>
                <a:cs typeface="Arial" pitchFamily="34" charset="0"/>
              </a:rPr>
              <a:t>;</a:t>
            </a:r>
            <a:endParaRPr lang="en-GB" dirty="0" smtClean="0">
              <a:latin typeface="Arial" pitchFamily="34" charset="0"/>
              <a:cs typeface="Arial" pitchFamily="34" charset="0"/>
            </a:endParaRPr>
          </a:p>
          <a:p>
            <a:pPr lvl="0" algn="just"/>
            <a:r>
              <a:rPr lang="ro-RO" dirty="0" smtClean="0">
                <a:latin typeface="Arial" pitchFamily="34" charset="0"/>
                <a:cs typeface="Arial" pitchFamily="34" charset="0"/>
              </a:rPr>
              <a:t>     </a:t>
            </a:r>
            <a:r>
              <a:rPr lang="en-US" dirty="0" smtClean="0">
                <a:latin typeface="Arial" pitchFamily="34" charset="0"/>
                <a:cs typeface="Arial" pitchFamily="34" charset="0"/>
              </a:rPr>
              <a:t>The admittance in high-school is not based on other exams, but on a grade (the average between the grade obtained at the National Evaluation and the average of the general grades of classes 5-8)</a:t>
            </a:r>
            <a:r>
              <a:rPr lang="ro-RO" dirty="0" smtClean="0">
                <a:latin typeface="Arial" pitchFamily="34" charset="0"/>
                <a:cs typeface="Arial" pitchFamily="34" charset="0"/>
              </a:rPr>
              <a:t>;</a:t>
            </a:r>
            <a:endParaRPr lang="en-GB" dirty="0" smtClean="0">
              <a:latin typeface="Arial" pitchFamily="34" charset="0"/>
              <a:cs typeface="Arial" pitchFamily="34" charset="0"/>
            </a:endParaRPr>
          </a:p>
          <a:p>
            <a:pPr algn="just"/>
            <a:r>
              <a:rPr lang="ro-RO" dirty="0" smtClean="0">
                <a:latin typeface="Arial" pitchFamily="34" charset="0"/>
                <a:cs typeface="Arial" pitchFamily="34" charset="0"/>
              </a:rPr>
              <a:t>     </a:t>
            </a:r>
            <a:r>
              <a:rPr lang="en-US" dirty="0" smtClean="0">
                <a:latin typeface="Arial" pitchFamily="34" charset="0"/>
                <a:cs typeface="Arial" pitchFamily="34" charset="0"/>
              </a:rPr>
              <a:t>The pupils are distributed in high-schools through a computerized process based on the forms with pupils’ options filled in by their parents.  </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pPr algn="ctr"/>
            <a:r>
              <a:rPr lang="en-US" sz="2800" b="1" dirty="0">
                <a:solidFill>
                  <a:srgbClr val="464646"/>
                </a:solidFill>
                <a:latin typeface="Arial" pitchFamily="34" charset="0"/>
                <a:cs typeface="Arial" pitchFamily="34" charset="0"/>
              </a:rPr>
              <a:t>HIGHSCHOOL ADMITTANCE </a:t>
            </a:r>
            <a:endParaRPr lang="en-GB" sz="2800" dirty="0"/>
          </a:p>
        </p:txBody>
      </p:sp>
      <p:sp>
        <p:nvSpPr>
          <p:cNvPr id="3" name="Content Placeholder 2"/>
          <p:cNvSpPr>
            <a:spLocks noGrp="1"/>
          </p:cNvSpPr>
          <p:nvPr>
            <p:ph sz="quarter" idx="1"/>
          </p:nvPr>
        </p:nvSpPr>
        <p:spPr>
          <a:xfrm>
            <a:off x="381000" y="1295400"/>
            <a:ext cx="7696200" cy="4724400"/>
          </a:xfrm>
        </p:spPr>
        <p:txBody>
          <a:bodyPr/>
          <a:lstStyle/>
          <a:p>
            <a:pPr marL="0" indent="0" algn="just">
              <a:buNone/>
            </a:pPr>
            <a:endParaRPr lang="ro-RO" dirty="0" smtClean="0">
              <a:latin typeface="Arial" pitchFamily="34" charset="0"/>
              <a:cs typeface="Arial" pitchFamily="34" charset="0"/>
            </a:endParaRPr>
          </a:p>
          <a:p>
            <a:pPr marL="0" indent="0" algn="just">
              <a:buNone/>
            </a:pPr>
            <a:endParaRPr lang="en-GB" dirty="0">
              <a:latin typeface="Arial" pitchFamily="34" charset="0"/>
              <a:cs typeface="Arial" pitchFamily="34" charset="0"/>
            </a:endParaRPr>
          </a:p>
        </p:txBody>
      </p:sp>
      <p:sp>
        <p:nvSpPr>
          <p:cNvPr id="4" name="Rounded Rectangle 3"/>
          <p:cNvSpPr/>
          <p:nvPr/>
        </p:nvSpPr>
        <p:spPr>
          <a:xfrm>
            <a:off x="2514600" y="1600200"/>
            <a:ext cx="3581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GYMNASIUM GRADUATES CAN CONTINUE THEIR EDUCATION IN</a:t>
            </a:r>
            <a:r>
              <a:rPr lang="ro-RO" sz="2000" b="1" dirty="0" smtClean="0">
                <a:latin typeface="Arial" pitchFamily="34" charset="0"/>
                <a:cs typeface="Arial" pitchFamily="34" charset="0"/>
              </a:rPr>
              <a:t>:</a:t>
            </a:r>
            <a:endParaRPr lang="en-GB" sz="2000" b="1" dirty="0">
              <a:latin typeface="Arial" pitchFamily="34" charset="0"/>
              <a:cs typeface="Arial" pitchFamily="34" charset="0"/>
            </a:endParaRPr>
          </a:p>
        </p:txBody>
      </p:sp>
      <p:sp>
        <p:nvSpPr>
          <p:cNvPr id="5" name="Rounded Rectangle 4"/>
          <p:cNvSpPr/>
          <p:nvPr/>
        </p:nvSpPr>
        <p:spPr>
          <a:xfrm>
            <a:off x="1066800" y="3429000"/>
            <a:ext cx="211455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HIGHSCHOOL</a:t>
            </a:r>
            <a:endParaRPr lang="ro-RO" sz="2000" b="1" dirty="0" smtClean="0">
              <a:latin typeface="Arial" pitchFamily="34" charset="0"/>
              <a:cs typeface="Arial" pitchFamily="34" charset="0"/>
            </a:endParaRPr>
          </a:p>
          <a:p>
            <a:pPr algn="ctr"/>
            <a:endParaRPr lang="ro-RO" sz="2000" b="1" dirty="0" smtClean="0">
              <a:latin typeface="Arial" pitchFamily="34" charset="0"/>
              <a:cs typeface="Arial" pitchFamily="34" charset="0"/>
            </a:endParaRPr>
          </a:p>
          <a:p>
            <a:pPr algn="ctr"/>
            <a:r>
              <a:rPr lang="en-US" sz="2000" b="1" dirty="0" smtClean="0">
                <a:latin typeface="Arial" pitchFamily="34" charset="0"/>
                <a:cs typeface="Arial" pitchFamily="34" charset="0"/>
              </a:rPr>
              <a:t>VOCATIONAL</a:t>
            </a:r>
            <a:endParaRPr lang="en-GB" sz="2000" b="1" dirty="0">
              <a:latin typeface="Arial" pitchFamily="34" charset="0"/>
              <a:cs typeface="Arial" pitchFamily="34" charset="0"/>
            </a:endParaRPr>
          </a:p>
        </p:txBody>
      </p:sp>
      <p:sp>
        <p:nvSpPr>
          <p:cNvPr id="6" name="Rounded Rectangle 5"/>
          <p:cNvSpPr/>
          <p:nvPr/>
        </p:nvSpPr>
        <p:spPr>
          <a:xfrm>
            <a:off x="3505200" y="3429000"/>
            <a:ext cx="2286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HIGHSCHOOL</a:t>
            </a:r>
            <a:endParaRPr lang="ro-RO" sz="2000" b="1" dirty="0" smtClean="0">
              <a:latin typeface="Arial" pitchFamily="34" charset="0"/>
              <a:cs typeface="Arial" pitchFamily="34" charset="0"/>
            </a:endParaRPr>
          </a:p>
          <a:p>
            <a:pPr algn="ctr"/>
            <a:endParaRPr lang="ro-RO" sz="2000" b="1" dirty="0" smtClean="0">
              <a:latin typeface="Arial" pitchFamily="34" charset="0"/>
              <a:cs typeface="Arial" pitchFamily="34" charset="0"/>
            </a:endParaRPr>
          </a:p>
          <a:p>
            <a:pPr algn="ctr"/>
            <a:r>
              <a:rPr lang="en-US" sz="2000" b="1" dirty="0" smtClean="0">
                <a:latin typeface="Arial" pitchFamily="34" charset="0"/>
                <a:cs typeface="Arial" pitchFamily="34" charset="0"/>
              </a:rPr>
              <a:t>THEORETICAL</a:t>
            </a:r>
            <a:endParaRPr lang="en-GB" sz="2000" b="1" dirty="0">
              <a:latin typeface="Arial" pitchFamily="34" charset="0"/>
              <a:cs typeface="Arial" pitchFamily="34" charset="0"/>
            </a:endParaRPr>
          </a:p>
        </p:txBody>
      </p:sp>
      <p:sp>
        <p:nvSpPr>
          <p:cNvPr id="7" name="Rounded Rectangle 6"/>
          <p:cNvSpPr/>
          <p:nvPr/>
        </p:nvSpPr>
        <p:spPr>
          <a:xfrm>
            <a:off x="6096000" y="3429000"/>
            <a:ext cx="22098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HIGHSCHOOL</a:t>
            </a:r>
            <a:endParaRPr lang="ro-RO" sz="2000" b="1" dirty="0" smtClean="0">
              <a:latin typeface="Arial" pitchFamily="34" charset="0"/>
              <a:cs typeface="Arial" pitchFamily="34" charset="0"/>
            </a:endParaRPr>
          </a:p>
          <a:p>
            <a:pPr algn="ctr"/>
            <a:endParaRPr lang="ro-RO" sz="2000" b="1" dirty="0" smtClean="0">
              <a:latin typeface="Arial" pitchFamily="34" charset="0"/>
              <a:cs typeface="Arial" pitchFamily="34" charset="0"/>
            </a:endParaRPr>
          </a:p>
          <a:p>
            <a:pPr algn="ctr"/>
            <a:r>
              <a:rPr lang="en-US" sz="2000" b="1" dirty="0" smtClean="0">
                <a:latin typeface="Arial" pitchFamily="34" charset="0"/>
                <a:cs typeface="Arial" pitchFamily="34" charset="0"/>
              </a:rPr>
              <a:t>TECHNICAL</a:t>
            </a:r>
            <a:endParaRPr lang="en-GB" sz="2000" b="1" dirty="0">
              <a:latin typeface="Arial" pitchFamily="34" charset="0"/>
              <a:cs typeface="Arial" pitchFamily="34" charset="0"/>
            </a:endParaRPr>
          </a:p>
        </p:txBody>
      </p:sp>
      <p:cxnSp>
        <p:nvCxnSpPr>
          <p:cNvPr id="11" name="Straight Arrow Connector 10"/>
          <p:cNvCxnSpPr>
            <a:stCxn id="4" idx="2"/>
            <a:endCxn id="5" idx="0"/>
          </p:cNvCxnSpPr>
          <p:nvPr/>
        </p:nvCxnSpPr>
        <p:spPr>
          <a:xfrm flipH="1">
            <a:off x="2124075" y="2819400"/>
            <a:ext cx="2181225"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p:cNvCxnSpPr>
          <p:nvPr/>
        </p:nvCxnSpPr>
        <p:spPr>
          <a:xfrm>
            <a:off x="4305300" y="2819400"/>
            <a:ext cx="1143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2"/>
            <a:endCxn id="7" idx="0"/>
          </p:cNvCxnSpPr>
          <p:nvPr/>
        </p:nvCxnSpPr>
        <p:spPr>
          <a:xfrm>
            <a:off x="4305300" y="2819400"/>
            <a:ext cx="2895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467600" cy="914400"/>
          </a:xfrm>
        </p:spPr>
        <p:txBody>
          <a:bodyPr>
            <a:normAutofit fontScale="90000"/>
          </a:bodyPr>
          <a:lstStyle/>
          <a:p>
            <a:pPr algn="ctr"/>
            <a:r>
              <a:rPr lang="en-US" sz="2800" b="1" dirty="0" smtClean="0">
                <a:latin typeface="Arial" pitchFamily="34" charset="0"/>
                <a:cs typeface="Arial" pitchFamily="34" charset="0"/>
              </a:rPr>
              <a:t>HIGHSCHOOL – VOCATIONAL EDUCATION</a:t>
            </a:r>
            <a:endParaRPr lang="en-GB" sz="2800" dirty="0"/>
          </a:p>
        </p:txBody>
      </p:sp>
      <p:sp>
        <p:nvSpPr>
          <p:cNvPr id="3" name="Content Placeholder 2"/>
          <p:cNvSpPr>
            <a:spLocks noGrp="1"/>
          </p:cNvSpPr>
          <p:nvPr>
            <p:ph sz="quarter" idx="1"/>
          </p:nvPr>
        </p:nvSpPr>
        <p:spPr>
          <a:xfrm>
            <a:off x="533400" y="1524000"/>
            <a:ext cx="7620000" cy="4724400"/>
          </a:xfrm>
        </p:spPr>
        <p:txBody>
          <a:bodyPr>
            <a:normAutofit fontScale="92500" lnSpcReduction="10000"/>
          </a:bodyPr>
          <a:lstStyle/>
          <a:p>
            <a:pPr>
              <a:buNone/>
            </a:pPr>
            <a:r>
              <a:rPr lang="ro-RO" dirty="0" smtClean="0"/>
              <a:t>	</a:t>
            </a:r>
            <a:r>
              <a:rPr lang="en-US" b="1" dirty="0" smtClean="0"/>
              <a:t>Specializations:</a:t>
            </a:r>
          </a:p>
          <a:p>
            <a:pPr marL="1550988" indent="-407988"/>
            <a:r>
              <a:rPr lang="en-US" dirty="0" smtClean="0"/>
              <a:t>Visual arts </a:t>
            </a:r>
          </a:p>
          <a:p>
            <a:pPr marL="1550988" indent="-407988"/>
            <a:r>
              <a:rPr lang="en-US" dirty="0" smtClean="0"/>
              <a:t>Artistic</a:t>
            </a:r>
          </a:p>
          <a:p>
            <a:pPr marL="1550988" indent="-407988"/>
            <a:r>
              <a:rPr lang="en-US" dirty="0" smtClean="0"/>
              <a:t>Music</a:t>
            </a:r>
          </a:p>
          <a:p>
            <a:pPr marL="1550988" indent="-407988"/>
            <a:r>
              <a:rPr lang="en-US" dirty="0" smtClean="0"/>
              <a:t>Military</a:t>
            </a:r>
          </a:p>
          <a:p>
            <a:pPr marL="1550988" indent="-407988"/>
            <a:r>
              <a:rPr lang="en-US" dirty="0" smtClean="0"/>
              <a:t>Sportive</a:t>
            </a:r>
          </a:p>
          <a:p>
            <a:pPr marL="1550988" indent="-407988"/>
            <a:r>
              <a:rPr lang="en-US" dirty="0" smtClean="0"/>
              <a:t>Pedagogical</a:t>
            </a:r>
          </a:p>
          <a:p>
            <a:pPr marL="1550988" indent="-407988"/>
            <a:r>
              <a:rPr lang="en-US" dirty="0" smtClean="0"/>
              <a:t>Theological</a:t>
            </a:r>
          </a:p>
          <a:p>
            <a:pPr marL="1550988" indent="-407988">
              <a:buNone/>
            </a:pPr>
            <a:endParaRPr lang="en-US" dirty="0" smtClean="0"/>
          </a:p>
          <a:p>
            <a:pPr marL="65088" indent="228600" algn="just">
              <a:buNone/>
            </a:pPr>
            <a:r>
              <a:rPr lang="en-US" b="1" dirty="0" smtClean="0"/>
              <a:t>To be admitted in these classes, pupils must pass the specific exams to prove their abilities and competences in the domain.</a:t>
            </a:r>
            <a:endParaRPr lang="en-US" b="1" dirty="0"/>
          </a:p>
        </p:txBody>
      </p:sp>
      <p:pic>
        <p:nvPicPr>
          <p:cNvPr id="3074" name="Picture 2" descr="C:\Program Files (x86)\Microsoft Office\MEDIA\CAGCAT10\j0149407.wmf"/>
          <p:cNvPicPr>
            <a:picLocks noChangeAspect="1" noChangeArrowheads="1"/>
          </p:cNvPicPr>
          <p:nvPr/>
        </p:nvPicPr>
        <p:blipFill>
          <a:blip r:embed="rId2" cstate="print"/>
          <a:srcRect/>
          <a:stretch>
            <a:fillRect/>
          </a:stretch>
        </p:blipFill>
        <p:spPr bwMode="auto">
          <a:xfrm>
            <a:off x="5791200" y="2590800"/>
            <a:ext cx="2057400" cy="2057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smtClean="0">
                <a:latin typeface="Arial" pitchFamily="34" charset="0"/>
                <a:cs typeface="Arial" pitchFamily="34" charset="0"/>
              </a:rPr>
              <a:t>Highschool</a:t>
            </a:r>
            <a:r>
              <a:rPr lang="en-US" sz="2800" b="1" dirty="0" smtClean="0">
                <a:latin typeface="Arial" pitchFamily="34" charset="0"/>
                <a:cs typeface="Arial" pitchFamily="34" charset="0"/>
              </a:rPr>
              <a:t> - theoretical</a:t>
            </a:r>
            <a:endParaRPr lang="en-GB" sz="2800" dirty="0"/>
          </a:p>
        </p:txBody>
      </p:sp>
      <p:sp>
        <p:nvSpPr>
          <p:cNvPr id="3" name="Content Placeholder 2"/>
          <p:cNvSpPr>
            <a:spLocks noGrp="1"/>
          </p:cNvSpPr>
          <p:nvPr>
            <p:ph sz="quarter" idx="1"/>
          </p:nvPr>
        </p:nvSpPr>
        <p:spPr>
          <a:xfrm>
            <a:off x="533400" y="1752600"/>
            <a:ext cx="7467600" cy="4114800"/>
          </a:xfrm>
        </p:spPr>
        <p:txBody>
          <a:bodyPr/>
          <a:lstStyle/>
          <a:p>
            <a:pPr>
              <a:lnSpc>
                <a:spcPct val="150000"/>
              </a:lnSpc>
              <a:buNone/>
            </a:pPr>
            <a:r>
              <a:rPr lang="en-US" smtClean="0"/>
              <a:t>	</a:t>
            </a:r>
            <a:r>
              <a:rPr lang="en-US" b="1" smtClean="0"/>
              <a:t>S</a:t>
            </a:r>
            <a:r>
              <a:rPr lang="en-US" b="1" smtClean="0"/>
              <a:t>pecializations:</a:t>
            </a:r>
          </a:p>
          <a:p>
            <a:pPr marL="1208088" indent="-342900">
              <a:buNone/>
            </a:pPr>
            <a:r>
              <a:rPr lang="en-US" smtClean="0"/>
              <a:t>	- Mathematics – Computer Studies </a:t>
            </a:r>
          </a:p>
          <a:p>
            <a:pPr marL="1208088" indent="-342900">
              <a:buNone/>
            </a:pPr>
            <a:r>
              <a:rPr lang="en-US" smtClean="0"/>
              <a:t>	- Natural Sciences</a:t>
            </a:r>
          </a:p>
          <a:p>
            <a:pPr marL="1208088" indent="-342900"/>
            <a:r>
              <a:rPr lang="en-US" b="1" smtClean="0"/>
              <a:t>Humanistic studies </a:t>
            </a:r>
          </a:p>
          <a:p>
            <a:pPr marL="1208088" indent="-342900">
              <a:buNone/>
            </a:pPr>
            <a:r>
              <a:rPr lang="en-US" smtClean="0"/>
              <a:t>	- Philology </a:t>
            </a:r>
          </a:p>
          <a:p>
            <a:pPr marL="1208088" indent="-342900">
              <a:buNone/>
            </a:pPr>
            <a:r>
              <a:rPr lang="en-US" smtClean="0"/>
              <a:t>	- Social Sciences</a:t>
            </a:r>
            <a:endParaRPr lang="en-US" b="1"/>
          </a:p>
        </p:txBody>
      </p:sp>
      <p:pic>
        <p:nvPicPr>
          <p:cNvPr id="2050" name="Picture 2" descr="http://t0.gstatic.com/images?q=tbn:ANd9GcThC1vOmSDPRx9Hw33ZEor2gC_mMeCbMOqYg5D6VExl-9TqGlhRPw"/>
          <p:cNvPicPr>
            <a:picLocks noChangeAspect="1" noChangeArrowheads="1"/>
          </p:cNvPicPr>
          <p:nvPr/>
        </p:nvPicPr>
        <p:blipFill>
          <a:blip r:embed="rId2" r:link="rId3" cstate="print"/>
          <a:srcRect/>
          <a:stretch>
            <a:fillRect/>
          </a:stretch>
        </p:blipFill>
        <p:spPr bwMode="auto">
          <a:xfrm>
            <a:off x="5334000" y="3962400"/>
            <a:ext cx="2444416"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pPr algn="ctr"/>
            <a:r>
              <a:rPr lang="en-US" sz="2800" b="1" dirty="0" smtClean="0">
                <a:latin typeface="Arial" pitchFamily="34" charset="0"/>
                <a:cs typeface="Arial" pitchFamily="34" charset="0"/>
              </a:rPr>
              <a:t>HIGHSCHOOL – TECHNICAL EDUCATION</a:t>
            </a:r>
            <a:endParaRPr lang="en-GB" sz="2800" dirty="0"/>
          </a:p>
        </p:txBody>
      </p:sp>
      <p:sp>
        <p:nvSpPr>
          <p:cNvPr id="3" name="Content Placeholder 2"/>
          <p:cNvSpPr>
            <a:spLocks noGrp="1"/>
          </p:cNvSpPr>
          <p:nvPr>
            <p:ph sz="quarter" idx="1"/>
          </p:nvPr>
        </p:nvSpPr>
        <p:spPr>
          <a:xfrm>
            <a:off x="457200" y="1066800"/>
            <a:ext cx="7696200" cy="5407152"/>
          </a:xfrm>
        </p:spPr>
        <p:txBody>
          <a:bodyPr>
            <a:normAutofit lnSpcReduction="10000"/>
          </a:bodyPr>
          <a:lstStyle/>
          <a:p>
            <a:pPr>
              <a:lnSpc>
                <a:spcPct val="150000"/>
              </a:lnSpc>
              <a:buNone/>
            </a:pPr>
            <a:r>
              <a:rPr lang="ro-RO" dirty="0" smtClean="0"/>
              <a:t>	</a:t>
            </a:r>
            <a:r>
              <a:rPr lang="en-US" b="1" dirty="0" smtClean="0">
                <a:latin typeface="Arial" pitchFamily="34" charset="0"/>
                <a:cs typeface="Arial" pitchFamily="34" charset="0"/>
              </a:rPr>
              <a:t>SPECIALIZATIONS:</a:t>
            </a:r>
          </a:p>
          <a:p>
            <a:pPr algn="just"/>
            <a:r>
              <a:rPr lang="en-US" b="1" dirty="0" smtClean="0">
                <a:latin typeface="Arial" pitchFamily="34" charset="0"/>
                <a:cs typeface="Arial" pitchFamily="34" charset="0"/>
              </a:rPr>
              <a:t>Natural resources and environment protection </a:t>
            </a:r>
            <a:r>
              <a:rPr lang="en-US" dirty="0" smtClean="0">
                <a:latin typeface="Arial" pitchFamily="34" charset="0"/>
                <a:cs typeface="Arial" pitchFamily="34" charset="0"/>
              </a:rPr>
              <a:t>(Domains: Agriculture, Food industry, Environment protection, Forestry) </a:t>
            </a:r>
          </a:p>
          <a:p>
            <a:pPr algn="just">
              <a:buNone/>
            </a:pPr>
            <a:endParaRPr lang="en-US" dirty="0" smtClean="0">
              <a:latin typeface="Arial" pitchFamily="34" charset="0"/>
              <a:cs typeface="Arial" pitchFamily="34" charset="0"/>
            </a:endParaRPr>
          </a:p>
          <a:p>
            <a:pPr algn="just"/>
            <a:r>
              <a:rPr lang="en-US" b="1" dirty="0" smtClean="0">
                <a:latin typeface="Arial" pitchFamily="34" charset="0"/>
                <a:cs typeface="Arial" pitchFamily="34" charset="0"/>
              </a:rPr>
              <a:t>Services</a:t>
            </a:r>
            <a:r>
              <a:rPr lang="en-US" dirty="0" smtClean="0">
                <a:latin typeface="Arial" pitchFamily="34" charset="0"/>
                <a:cs typeface="Arial" pitchFamily="34" charset="0"/>
              </a:rPr>
              <a:t> (Domains: Commerce, Economy, Esthetics and Hygiene, Tourism and nutrition)</a:t>
            </a:r>
          </a:p>
          <a:p>
            <a:pPr algn="just">
              <a:buNone/>
            </a:pPr>
            <a:endParaRPr lang="en-US" dirty="0" smtClean="0">
              <a:latin typeface="Arial" pitchFamily="34" charset="0"/>
              <a:cs typeface="Arial" pitchFamily="34" charset="0"/>
            </a:endParaRPr>
          </a:p>
          <a:p>
            <a:pPr algn="just"/>
            <a:r>
              <a:rPr lang="en-US" b="1" dirty="0" smtClean="0">
                <a:latin typeface="Arial" pitchFamily="34" charset="0"/>
                <a:cs typeface="Arial" pitchFamily="34" charset="0"/>
              </a:rPr>
              <a:t>Technical</a:t>
            </a:r>
            <a:r>
              <a:rPr lang="en-US" dirty="0" smtClean="0">
                <a:latin typeface="Arial" pitchFamily="34" charset="0"/>
                <a:cs typeface="Arial" pitchFamily="34" charset="0"/>
              </a:rPr>
              <a:t> (Domains: Industrial chemistry, Constructions, Electricity, Electric, Electro mechanics,  Wood processing, Textile and leather industry, Construction materials, Mechanics, Media, Printing Industry)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3886200" cy="5029200"/>
          </a:xfrm>
        </p:spPr>
        <p:txBody>
          <a:bodyPr>
            <a:normAutofit/>
          </a:bodyPr>
          <a:lstStyle/>
          <a:p>
            <a:pPr algn="just"/>
            <a:r>
              <a:rPr lang="ro-RO" dirty="0" smtClean="0"/>
              <a:t>   </a:t>
            </a:r>
            <a:r>
              <a:rPr lang="en-US" dirty="0" smtClean="0"/>
              <a:t>In technical high-schools, there is </a:t>
            </a:r>
            <a:r>
              <a:rPr lang="ro-RO" dirty="0" smtClean="0"/>
              <a:t>37</a:t>
            </a:r>
            <a:r>
              <a:rPr lang="ro-RO" dirty="0" smtClean="0"/>
              <a:t>% </a:t>
            </a:r>
            <a:r>
              <a:rPr lang="en-US" dirty="0" smtClean="0"/>
              <a:t>of the total number of pupils registered in secondary education. </a:t>
            </a:r>
            <a:endParaRPr lang="ro-RO" dirty="0" smtClean="0"/>
          </a:p>
          <a:p>
            <a:endParaRPr lang="ro-RO" dirty="0" smtClean="0"/>
          </a:p>
          <a:p>
            <a:endParaRPr lang="ro-RO" dirty="0" smtClean="0"/>
          </a:p>
          <a:p>
            <a:endParaRPr lang="en-GB" dirty="0"/>
          </a:p>
        </p:txBody>
      </p:sp>
      <p:sp>
        <p:nvSpPr>
          <p:cNvPr id="4" name="Content Placeholder 3"/>
          <p:cNvSpPr>
            <a:spLocks noGrp="1"/>
          </p:cNvSpPr>
          <p:nvPr>
            <p:ph sz="quarter" idx="2"/>
          </p:nvPr>
        </p:nvSpPr>
        <p:spPr>
          <a:xfrm>
            <a:off x="4495800" y="1219200"/>
            <a:ext cx="3657600" cy="4953000"/>
          </a:xfrm>
        </p:spPr>
        <p:txBody>
          <a:bodyPr>
            <a:normAutofit/>
          </a:bodyPr>
          <a:lstStyle/>
          <a:p>
            <a:endParaRPr lang="ro-RO" dirty="0" smtClean="0"/>
          </a:p>
          <a:p>
            <a:endParaRPr lang="ro-RO" dirty="0" smtClean="0"/>
          </a:p>
          <a:p>
            <a:endParaRPr lang="ro-RO" dirty="0" smtClean="0"/>
          </a:p>
          <a:p>
            <a:endParaRPr lang="ro-RO" dirty="0" smtClean="0"/>
          </a:p>
          <a:p>
            <a:endParaRPr lang="ro-RO" dirty="0" smtClean="0"/>
          </a:p>
          <a:p>
            <a:pPr algn="just"/>
            <a:r>
              <a:rPr lang="ro-RO" dirty="0" smtClean="0"/>
              <a:t>    </a:t>
            </a:r>
            <a:r>
              <a:rPr lang="en-US" dirty="0" smtClean="0"/>
              <a:t>The number of technical high-schools represents almost one third of the total number of high-schools in Romania. </a:t>
            </a:r>
            <a:endParaRPr lang="en-GB" dirty="0"/>
          </a:p>
        </p:txBody>
      </p:sp>
      <p:pic>
        <p:nvPicPr>
          <p:cNvPr id="5" name="Picture 4" descr="http://www.agentia.org/imagini-articole/ministerul-educatiei-reinfiinteaza-scolile-profesionale-36553.jpg"/>
          <p:cNvPicPr/>
          <p:nvPr/>
        </p:nvPicPr>
        <p:blipFill>
          <a:blip r:embed="rId2" r:link="rId3" cstate="print"/>
          <a:srcRect/>
          <a:stretch>
            <a:fillRect/>
          </a:stretch>
        </p:blipFill>
        <p:spPr bwMode="auto">
          <a:xfrm>
            <a:off x="4953000" y="1066800"/>
            <a:ext cx="2819400" cy="2133600"/>
          </a:xfrm>
          <a:prstGeom prst="rect">
            <a:avLst/>
          </a:prstGeom>
          <a:noFill/>
          <a:ln w="9525">
            <a:noFill/>
            <a:miter lim="800000"/>
            <a:headEnd/>
            <a:tailEnd/>
          </a:ln>
        </p:spPr>
      </p:pic>
      <p:pic>
        <p:nvPicPr>
          <p:cNvPr id="6" name="Picture 2" descr="atelier mecanica senchea"/>
          <p:cNvPicPr>
            <a:picLocks noChangeAspect="1" noChangeArrowheads="1"/>
          </p:cNvPicPr>
          <p:nvPr/>
        </p:nvPicPr>
        <p:blipFill>
          <a:blip r:embed="rId4" r:link="rId5" cstate="print"/>
          <a:srcRect/>
          <a:stretch>
            <a:fillRect/>
          </a:stretch>
        </p:blipFill>
        <p:spPr bwMode="auto">
          <a:xfrm>
            <a:off x="1066800" y="3886200"/>
            <a:ext cx="30480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Arial" pitchFamily="34" charset="0"/>
                <a:cs typeface="Arial" pitchFamily="34" charset="0"/>
              </a:rPr>
              <a:t>THE PROFESSIONAL AND TECHNICAL EDUCATION IN ROMANIA</a:t>
            </a:r>
            <a:endParaRPr lang="en-GB" sz="2800" b="1" dirty="0">
              <a:latin typeface="Arial" pitchFamily="34" charset="0"/>
              <a:cs typeface="Arial" pitchFamily="34" charset="0"/>
            </a:endParaRPr>
          </a:p>
        </p:txBody>
      </p:sp>
      <p:sp>
        <p:nvSpPr>
          <p:cNvPr id="3" name="Content Placeholder 2"/>
          <p:cNvSpPr>
            <a:spLocks noGrp="1"/>
          </p:cNvSpPr>
          <p:nvPr>
            <p:ph sz="quarter" idx="1"/>
          </p:nvPr>
        </p:nvSpPr>
        <p:spPr>
          <a:xfrm>
            <a:off x="457200" y="1600200"/>
            <a:ext cx="7620000" cy="4873752"/>
          </a:xfrm>
        </p:spPr>
        <p:txBody>
          <a:bodyPr/>
          <a:lstStyle/>
          <a:p>
            <a:pPr marL="0" indent="0" algn="just">
              <a:buNone/>
            </a:pPr>
            <a:r>
              <a:rPr lang="ro-RO" dirty="0" smtClean="0"/>
              <a:t>	</a:t>
            </a:r>
            <a:r>
              <a:rPr lang="en-US" dirty="0" smtClean="0"/>
              <a:t>In Romania, the qualification levels are set by the Decision of the European Council </a:t>
            </a:r>
            <a:r>
              <a:rPr lang="en-GB" dirty="0" smtClean="0">
                <a:latin typeface="Arial" pitchFamily="34" charset="0"/>
                <a:cs typeface="Arial" pitchFamily="34" charset="0"/>
              </a:rPr>
              <a:t>85-368-EEC</a:t>
            </a:r>
            <a:r>
              <a:rPr lang="ro-RO" dirty="0" smtClean="0">
                <a:latin typeface="Arial" pitchFamily="34" charset="0"/>
                <a:cs typeface="Arial" pitchFamily="34" charset="0"/>
              </a:rPr>
              <a:t>:</a:t>
            </a:r>
          </a:p>
          <a:p>
            <a:pPr marL="0" indent="0" algn="just">
              <a:buNone/>
            </a:pPr>
            <a:endParaRPr lang="ro-RO" dirty="0" smtClean="0">
              <a:latin typeface="Arial" pitchFamily="34" charset="0"/>
              <a:cs typeface="Arial" pitchFamily="34" charset="0"/>
            </a:endParaRPr>
          </a:p>
          <a:p>
            <a:pPr marL="0" indent="0" algn="just"/>
            <a:r>
              <a:rPr lang="en-GB" dirty="0" smtClean="0">
                <a:latin typeface="Arial" pitchFamily="34" charset="0"/>
                <a:cs typeface="Arial" pitchFamily="34" charset="0"/>
              </a:rPr>
              <a:t> </a:t>
            </a:r>
            <a:r>
              <a:rPr lang="ro-RO" dirty="0" smtClean="0">
                <a:latin typeface="Arial" pitchFamily="34" charset="0"/>
                <a:cs typeface="Arial" pitchFamily="34" charset="0"/>
              </a:rPr>
              <a:t> </a:t>
            </a:r>
            <a:r>
              <a:rPr lang="en-GB" b="1" dirty="0" smtClean="0">
                <a:latin typeface="Arial" pitchFamily="34" charset="0"/>
                <a:cs typeface="Arial" pitchFamily="34" charset="0"/>
              </a:rPr>
              <a:t>PROFESSIONAL EDUCATION </a:t>
            </a:r>
            <a:r>
              <a:rPr lang="en-GB" dirty="0" smtClean="0">
                <a:latin typeface="Arial" pitchFamily="34" charset="0"/>
                <a:cs typeface="Arial" pitchFamily="34" charset="0"/>
              </a:rPr>
              <a:t>gives the 2</a:t>
            </a:r>
            <a:r>
              <a:rPr lang="en-GB" baseline="30000" dirty="0" smtClean="0">
                <a:latin typeface="Arial" pitchFamily="34" charset="0"/>
                <a:cs typeface="Arial" pitchFamily="34" charset="0"/>
              </a:rPr>
              <a:t>nd</a:t>
            </a:r>
            <a:r>
              <a:rPr lang="en-GB" dirty="0" smtClean="0">
                <a:latin typeface="Arial" pitchFamily="34" charset="0"/>
                <a:cs typeface="Arial" pitchFamily="34" charset="0"/>
              </a:rPr>
              <a:t> level of qualification = level</a:t>
            </a:r>
            <a:r>
              <a:rPr lang="en-GB" b="1" dirty="0" smtClean="0">
                <a:latin typeface="Arial" pitchFamily="34" charset="0"/>
                <a:cs typeface="Arial" pitchFamily="34" charset="0"/>
              </a:rPr>
              <a:t> </a:t>
            </a:r>
            <a:r>
              <a:rPr lang="en-GB" dirty="0" smtClean="0">
                <a:latin typeface="Arial" pitchFamily="34" charset="0"/>
                <a:cs typeface="Arial" pitchFamily="34" charset="0"/>
              </a:rPr>
              <a:t>3 </a:t>
            </a:r>
            <a:r>
              <a:rPr lang="en-GB" dirty="0" smtClean="0">
                <a:latin typeface="Arial" pitchFamily="34" charset="0"/>
                <a:cs typeface="Arial" pitchFamily="34" charset="0"/>
              </a:rPr>
              <a:t>EQF</a:t>
            </a:r>
            <a:r>
              <a:rPr lang="ro-RO" dirty="0" smtClean="0">
                <a:latin typeface="Arial" pitchFamily="34" charset="0"/>
                <a:cs typeface="Arial" pitchFamily="34" charset="0"/>
              </a:rPr>
              <a:t>;</a:t>
            </a:r>
          </a:p>
          <a:p>
            <a:pPr marL="0" indent="0" algn="just">
              <a:buNone/>
            </a:pPr>
            <a:endParaRPr lang="en-GB" dirty="0" smtClean="0">
              <a:latin typeface="Arial" pitchFamily="34" charset="0"/>
              <a:cs typeface="Arial" pitchFamily="34" charset="0"/>
            </a:endParaRPr>
          </a:p>
          <a:p>
            <a:pPr marL="0" indent="0" algn="just"/>
            <a:r>
              <a:rPr lang="ro-RO" dirty="0" smtClean="0">
                <a:latin typeface="Arial" pitchFamily="34" charset="0"/>
                <a:cs typeface="Arial" pitchFamily="34" charset="0"/>
              </a:rPr>
              <a:t>  </a:t>
            </a:r>
            <a:r>
              <a:rPr lang="en-US" b="1" dirty="0" smtClean="0">
                <a:latin typeface="Arial" pitchFamily="34" charset="0"/>
                <a:cs typeface="Arial" pitchFamily="34" charset="0"/>
              </a:rPr>
              <a:t>TECHNICAL EDUCATION</a:t>
            </a:r>
            <a:r>
              <a:rPr lang="en-GB" dirty="0">
                <a:latin typeface="Arial" pitchFamily="34" charset="0"/>
                <a:cs typeface="Arial" pitchFamily="34" charset="0"/>
              </a:rPr>
              <a:t> gives the </a:t>
            </a:r>
            <a:r>
              <a:rPr lang="en-GB" dirty="0" smtClean="0">
                <a:latin typeface="Arial" pitchFamily="34" charset="0"/>
                <a:cs typeface="Arial" pitchFamily="34" charset="0"/>
              </a:rPr>
              <a:t>3</a:t>
            </a:r>
            <a:r>
              <a:rPr lang="en-GB" baseline="30000" dirty="0" smtClean="0">
                <a:latin typeface="Arial" pitchFamily="34" charset="0"/>
                <a:cs typeface="Arial" pitchFamily="34" charset="0"/>
              </a:rPr>
              <a:t>rd</a:t>
            </a:r>
            <a:r>
              <a:rPr lang="en-GB" dirty="0" smtClean="0">
                <a:latin typeface="Arial" pitchFamily="34" charset="0"/>
                <a:cs typeface="Arial" pitchFamily="34" charset="0"/>
              </a:rPr>
              <a:t>  </a:t>
            </a:r>
            <a:r>
              <a:rPr lang="en-GB" dirty="0">
                <a:latin typeface="Arial" pitchFamily="34" charset="0"/>
                <a:cs typeface="Arial" pitchFamily="34" charset="0"/>
              </a:rPr>
              <a:t>level of qualification = level</a:t>
            </a:r>
            <a:r>
              <a:rPr lang="en-GB" b="1" dirty="0">
                <a:latin typeface="Arial" pitchFamily="34" charset="0"/>
                <a:cs typeface="Arial" pitchFamily="34" charset="0"/>
              </a:rPr>
              <a:t> </a:t>
            </a:r>
            <a:r>
              <a:rPr lang="en-GB" dirty="0">
                <a:latin typeface="Arial" pitchFamily="34" charset="0"/>
                <a:cs typeface="Arial" pitchFamily="34" charset="0"/>
              </a:rPr>
              <a:t>4</a:t>
            </a:r>
            <a:r>
              <a:rPr lang="en-GB" dirty="0" smtClean="0">
                <a:latin typeface="Arial" pitchFamily="34" charset="0"/>
                <a:cs typeface="Arial" pitchFamily="34" charset="0"/>
              </a:rPr>
              <a:t> EQF</a:t>
            </a:r>
            <a:r>
              <a:rPr lang="en-GB" dirty="0" smtClean="0">
                <a:latin typeface="Arial" pitchFamily="34" charset="0"/>
                <a:cs typeface="Arial" pitchFamily="34" charset="0"/>
              </a:rPr>
              <a:t>.</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673</TotalTime>
  <Words>1007</Words>
  <Application>Microsoft Office PowerPoint</Application>
  <PresentationFormat>On-screen Show (4:3)</PresentationFormat>
  <Paragraphs>171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VOCATIONAL, PROFESSIONAL AND TECHNICAL EDUCATION IN ROMANIA</vt:lpstr>
      <vt:lpstr>THE SYSTEM OF PRE-UNIVERSITY EDUCATION IN ROMANIA</vt:lpstr>
      <vt:lpstr>HIGHSCHOOL ADMITTANCE </vt:lpstr>
      <vt:lpstr>HIGHSCHOOL ADMITTANCE </vt:lpstr>
      <vt:lpstr>HIGHSCHOOL – VOCATIONAL EDUCATION</vt:lpstr>
      <vt:lpstr>Highschool - theoretical</vt:lpstr>
      <vt:lpstr>HIGHSCHOOL – TECHNICAL EDUCATION</vt:lpstr>
      <vt:lpstr>PowerPoint Presentation</vt:lpstr>
      <vt:lpstr>THE PROFESSIONAL AND TECHNICAL EDUCATION IN ROMANIA</vt:lpstr>
      <vt:lpstr>THE PROFESSIONAL EDUCATION IN ROMANIA</vt:lpstr>
      <vt:lpstr>THE PROFESSIONAL EDUCATION IN ROMANIA</vt:lpstr>
      <vt:lpstr>THE PROFESSIONAL EDUCATION IN ROMANIA</vt:lpstr>
      <vt:lpstr>THE PROFESSIONAL EDUCATION IN ROMANIA</vt:lpstr>
      <vt:lpstr>CERTIFYING THE PROFESSIONAL QUALIFICATION</vt:lpstr>
      <vt:lpstr>THE PROFESSIONAL EDUCATION IN ROMANIA</vt:lpstr>
      <vt:lpstr>TECHNICAL EDUCATION IN ROMANIA</vt:lpstr>
      <vt:lpstr>TECHNICAL EDUCATION IN ROMANIA</vt:lpstr>
      <vt:lpstr>EDUCATION FRAMEWORKS</vt:lpstr>
      <vt:lpstr>THE EDUCATION FRAMEWORKS</vt:lpstr>
      <vt:lpstr>THE LEARNING PLAN</vt:lpstr>
      <vt:lpstr>The LOCAL DEVELOPMENT CURRICULUM</vt:lpstr>
      <vt:lpstr>The LOCAL DEVELOPMENT CURRICULUM</vt:lpstr>
      <vt:lpstr>THE NATIONAL SYSTEM OF PROFESSIONAL EDUCATION AND TRAINING IN ROMANIA</vt:lpstr>
      <vt:lpstr>THE TRAINING OF TEACHERS IN PROFESSIONAL AND TECHNICAL EDUCATION</vt:lpstr>
      <vt:lpstr>      FINANCING THE EDUCATION SYSTEM IN ROMANIA</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ÎNVĂȚĂMÂNTUL PROFESIONAL ȘI TEHNIC DIN ROMÂNIA</dc:title>
  <dc:creator>user</dc:creator>
  <cp:lastModifiedBy>Claudia</cp:lastModifiedBy>
  <cp:revision>102</cp:revision>
  <dcterms:created xsi:type="dcterms:W3CDTF">2013-01-27T09:12:51Z</dcterms:created>
  <dcterms:modified xsi:type="dcterms:W3CDTF">2013-01-29T21:05:12Z</dcterms:modified>
</cp:coreProperties>
</file>