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64" r:id="rId5"/>
    <p:sldId id="258" r:id="rId6"/>
    <p:sldId id="265" r:id="rId7"/>
    <p:sldId id="259" r:id="rId8"/>
    <p:sldId id="266" r:id="rId9"/>
    <p:sldId id="260" r:id="rId10"/>
    <p:sldId id="262" r:id="rId11"/>
    <p:sldId id="267" r:id="rId12"/>
    <p:sldId id="261"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6F15528-21DE-4FAA-801E-634DDDAF4B2B}"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11/24/2013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p:transition>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chanceforlife.ro/images/Logo_ISMB.jpg" TargetMode="External"/><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572000"/>
            <a:ext cx="6553200" cy="457200"/>
          </a:xfrm>
        </p:spPr>
        <p:txBody>
          <a:bodyPr>
            <a:noAutofit/>
          </a:bodyPr>
          <a:lstStyle/>
          <a:p>
            <a:r>
              <a:rPr lang="en-US" b="1" dirty="0" smtClean="0"/>
              <a:t>Meeting in </a:t>
            </a:r>
            <a:r>
              <a:rPr lang="en-US" b="1" dirty="0" err="1" smtClean="0"/>
              <a:t>bulgaria</a:t>
            </a:r>
            <a:endParaRPr lang="en-US" b="1" dirty="0" smtClean="0"/>
          </a:p>
          <a:p>
            <a:r>
              <a:rPr lang="en-US" b="1" dirty="0" smtClean="0"/>
              <a:t>13 – 17 </a:t>
            </a:r>
            <a:r>
              <a:rPr lang="en-US" b="1" dirty="0" err="1" smtClean="0"/>
              <a:t>november</a:t>
            </a:r>
            <a:r>
              <a:rPr lang="en-US" b="1" dirty="0" smtClean="0"/>
              <a:t> 2013</a:t>
            </a:r>
            <a:endParaRPr lang="en-US" b="1" dirty="0"/>
          </a:p>
        </p:txBody>
      </p:sp>
      <p:sp>
        <p:nvSpPr>
          <p:cNvPr id="2" name="Title 1"/>
          <p:cNvSpPr>
            <a:spLocks noGrp="1"/>
          </p:cNvSpPr>
          <p:nvPr>
            <p:ph type="ctrTitle"/>
          </p:nvPr>
        </p:nvSpPr>
        <p:spPr/>
        <p:txBody>
          <a:bodyPr/>
          <a:lstStyle/>
          <a:p>
            <a:r>
              <a:rPr lang="en-GB" sz="2800" b="1" i="1" cap="small" dirty="0">
                <a:solidFill>
                  <a:srgbClr val="FF0000"/>
                </a:solidFill>
                <a:latin typeface="Times New Roman"/>
                <a:ea typeface="Cambria"/>
              </a:rPr>
              <a:t>unconventional teaching methods – a premise for acquiring success </a:t>
            </a:r>
            <a:r>
              <a:rPr lang="en-GB" sz="2800" b="1" i="1" cap="small" dirty="0" smtClean="0">
                <a:solidFill>
                  <a:srgbClr val="FF0000"/>
                </a:solidFill>
                <a:latin typeface="Times New Roman"/>
                <a:ea typeface="Cambria"/>
              </a:rPr>
              <a:t/>
            </a:r>
            <a:br>
              <a:rPr lang="en-GB" sz="2800" b="1" i="1" cap="small" dirty="0" smtClean="0">
                <a:solidFill>
                  <a:srgbClr val="FF0000"/>
                </a:solidFill>
                <a:latin typeface="Times New Roman"/>
                <a:ea typeface="Cambria"/>
              </a:rPr>
            </a:br>
            <a:r>
              <a:rPr lang="en-GB" sz="2800" b="1" i="1" cap="small" dirty="0" smtClean="0">
                <a:solidFill>
                  <a:srgbClr val="FF0000"/>
                </a:solidFill>
                <a:latin typeface="Times New Roman"/>
                <a:ea typeface="Cambria"/>
              </a:rPr>
              <a:t>on </a:t>
            </a:r>
            <a:r>
              <a:rPr lang="en-GB" sz="2800" b="1" i="1" cap="small" dirty="0">
                <a:solidFill>
                  <a:srgbClr val="FF0000"/>
                </a:solidFill>
                <a:latin typeface="Times New Roman"/>
                <a:ea typeface="Cambria"/>
              </a:rPr>
              <a:t>labour market</a:t>
            </a:r>
            <a:endParaRPr lang="en-US" sz="2800" b="1" dirty="0">
              <a:solidFill>
                <a:srgbClr val="FF0000"/>
              </a:solidFill>
            </a:endParaRPr>
          </a:p>
        </p:txBody>
      </p:sp>
      <p:pic>
        <p:nvPicPr>
          <p:cNvPr id="1026" name="Picture 2" descr="http://www.chanceforlife.ro/images/Logo_ISMB.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8600" y="228600"/>
            <a:ext cx="1371600" cy="1187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Immagin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365919"/>
            <a:ext cx="2417799" cy="91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LOGO_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000" y="1600200"/>
            <a:ext cx="7712601" cy="98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22886"/>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12840" b="12840"/>
          <a:stretch>
            <a:fillRect/>
          </a:stretch>
        </p:blipFill>
        <p:spPr/>
      </p:pic>
      <p:sp>
        <p:nvSpPr>
          <p:cNvPr id="4" name="Title 3"/>
          <p:cNvSpPr>
            <a:spLocks noGrp="1"/>
          </p:cNvSpPr>
          <p:nvPr>
            <p:ph type="title"/>
          </p:nvPr>
        </p:nvSpPr>
        <p:spPr/>
        <p:txBody>
          <a:bodyPr>
            <a:normAutofit fontScale="90000"/>
          </a:bodyPr>
          <a:lstStyle/>
          <a:p>
            <a:r>
              <a:rPr lang="en-US" b="1" dirty="0" smtClean="0"/>
              <a:t>Teachers presenting their ideas of unconventional teaching methods</a:t>
            </a:r>
            <a:endParaRPr lang="en-US" b="1" dirty="0"/>
          </a:p>
        </p:txBody>
      </p:sp>
    </p:spTree>
    <p:extLst>
      <p:ext uri="{BB962C8B-B14F-4D97-AF65-F5344CB8AC3E}">
        <p14:creationId xmlns:p14="http://schemas.microsoft.com/office/powerpoint/2010/main" val="487570173"/>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solidFill>
                  <a:srgbClr val="629DD1">
                    <a:lumMod val="75000"/>
                  </a:srgbClr>
                </a:solidFill>
              </a:rPr>
              <a:t>Activities on </a:t>
            </a:r>
            <a:r>
              <a:rPr lang="en-US" sz="3500" dirty="0" smtClean="0">
                <a:solidFill>
                  <a:srgbClr val="629DD1">
                    <a:lumMod val="75000"/>
                  </a:srgbClr>
                </a:solidFill>
              </a:rPr>
              <a:t>11</a:t>
            </a:r>
            <a:r>
              <a:rPr lang="en-US" sz="3500" baseline="30000" dirty="0" smtClean="0">
                <a:solidFill>
                  <a:srgbClr val="629DD1">
                    <a:lumMod val="75000"/>
                  </a:srgbClr>
                </a:solidFill>
              </a:rPr>
              <a:t>th</a:t>
            </a:r>
            <a:r>
              <a:rPr lang="en-US" sz="3500" dirty="0" smtClean="0">
                <a:solidFill>
                  <a:srgbClr val="629DD1">
                    <a:lumMod val="75000"/>
                  </a:srgbClr>
                </a:solidFill>
              </a:rPr>
              <a:t> </a:t>
            </a:r>
            <a:r>
              <a:rPr lang="en-US" sz="3500" dirty="0" err="1">
                <a:solidFill>
                  <a:srgbClr val="629DD1">
                    <a:lumMod val="75000"/>
                  </a:srgbClr>
                </a:solidFill>
              </a:rPr>
              <a:t>october</a:t>
            </a:r>
            <a:endParaRPr lang="en-US" dirty="0"/>
          </a:p>
        </p:txBody>
      </p:sp>
    </p:spTree>
    <p:extLst>
      <p:ext uri="{BB962C8B-B14F-4D97-AF65-F5344CB8AC3E}">
        <p14:creationId xmlns:p14="http://schemas.microsoft.com/office/powerpoint/2010/main" val="119535064"/>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A workshop </a:t>
            </a:r>
            <a:r>
              <a:rPr lang="en-GB" dirty="0"/>
              <a:t>with students of vocational and technical education and representatives of different companies and </a:t>
            </a:r>
            <a:r>
              <a:rPr lang="en-GB" dirty="0" smtClean="0"/>
              <a:t>firms was organised.</a:t>
            </a:r>
          </a:p>
          <a:p>
            <a:r>
              <a:rPr lang="en-GB" dirty="0" smtClean="0"/>
              <a:t>Representatives of different companies presented their companies: characteristic of the firms, the profile of their employees, hiring process, companies’ expectations from the employees, etc.</a:t>
            </a:r>
          </a:p>
          <a:p>
            <a:r>
              <a:rPr lang="en-GB" dirty="0" smtClean="0"/>
              <a:t>The trainees could ask questions to </a:t>
            </a:r>
            <a:r>
              <a:rPr lang="en-GB" smtClean="0"/>
              <a:t>the representatives</a:t>
            </a:r>
            <a:endParaRPr lang="en-US" dirty="0"/>
          </a:p>
        </p:txBody>
      </p:sp>
    </p:spTree>
    <p:extLst>
      <p:ext uri="{BB962C8B-B14F-4D97-AF65-F5344CB8AC3E}">
        <p14:creationId xmlns:p14="http://schemas.microsoft.com/office/powerpoint/2010/main" val="2079109771"/>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Dissemination OF OUTDOOR ACTIVITIES</a:t>
            </a:r>
            <a:endParaRPr lang="en-US" dirty="0"/>
          </a:p>
        </p:txBody>
      </p:sp>
      <p:sp>
        <p:nvSpPr>
          <p:cNvPr id="3" name="Content Placeholder 2"/>
          <p:cNvSpPr>
            <a:spLocks noGrp="1"/>
          </p:cNvSpPr>
          <p:nvPr>
            <p:ph idx="1"/>
          </p:nvPr>
        </p:nvSpPr>
        <p:spPr/>
        <p:txBody>
          <a:bodyPr/>
          <a:lstStyle/>
          <a:p>
            <a:r>
              <a:rPr lang="en-GB" dirty="0" smtClean="0"/>
              <a:t>Municipal </a:t>
            </a:r>
            <a:r>
              <a:rPr lang="en-GB" dirty="0"/>
              <a:t>Meeting of the school inspectors on different specializations;</a:t>
            </a:r>
            <a:endParaRPr lang="en-US" dirty="0"/>
          </a:p>
          <a:p>
            <a:r>
              <a:rPr lang="en-GB" dirty="0"/>
              <a:t>Meeting of school principals;</a:t>
            </a:r>
            <a:endParaRPr lang="en-US" dirty="0"/>
          </a:p>
          <a:p>
            <a:r>
              <a:rPr lang="en-GB" dirty="0"/>
              <a:t>Meetings of teachers of different technical specializations;</a:t>
            </a:r>
            <a:endParaRPr lang="en-US" dirty="0"/>
          </a:p>
          <a:p>
            <a:r>
              <a:rPr lang="en-GB" dirty="0"/>
              <a:t>Municipal Conference of school deputy inspectors</a:t>
            </a:r>
            <a:endParaRPr lang="en-US" dirty="0"/>
          </a:p>
          <a:p>
            <a:endParaRPr lang="en-US" dirty="0" smtClean="0"/>
          </a:p>
          <a:p>
            <a:endParaRPr lang="en-US" dirty="0"/>
          </a:p>
        </p:txBody>
      </p:sp>
    </p:spTree>
    <p:extLst>
      <p:ext uri="{BB962C8B-B14F-4D97-AF65-F5344CB8AC3E}">
        <p14:creationId xmlns:p14="http://schemas.microsoft.com/office/powerpoint/2010/main" val="1101978628"/>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solidFill>
                  <a:srgbClr val="629DD1">
                    <a:lumMod val="75000"/>
                  </a:srgbClr>
                </a:solidFill>
              </a:rPr>
              <a:t>General information</a:t>
            </a:r>
            <a:endParaRPr lang="en-US" dirty="0"/>
          </a:p>
        </p:txBody>
      </p:sp>
    </p:spTree>
    <p:extLst>
      <p:ext uri="{BB962C8B-B14F-4D97-AF65-F5344CB8AC3E}">
        <p14:creationId xmlns:p14="http://schemas.microsoft.com/office/powerpoint/2010/main" val="867301361"/>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752600"/>
            <a:ext cx="8305800" cy="4876800"/>
          </a:xfrm>
        </p:spPr>
        <p:txBody>
          <a:bodyPr/>
          <a:lstStyle/>
          <a:p>
            <a:r>
              <a:rPr lang="en-US" b="1" dirty="0" smtClean="0">
                <a:solidFill>
                  <a:srgbClr val="FF0000"/>
                </a:solidFill>
              </a:rPr>
              <a:t>The period</a:t>
            </a:r>
            <a:r>
              <a:rPr lang="en-US" dirty="0" smtClean="0"/>
              <a:t>: The activity was held on the 9</a:t>
            </a:r>
            <a:r>
              <a:rPr lang="en-US" baseline="30000" dirty="0" smtClean="0"/>
              <a:t>th</a:t>
            </a:r>
            <a:r>
              <a:rPr lang="en-US" dirty="0" smtClean="0"/>
              <a:t>, 10</a:t>
            </a:r>
            <a:r>
              <a:rPr lang="en-US" baseline="30000" dirty="0" smtClean="0"/>
              <a:t>th</a:t>
            </a:r>
            <a:r>
              <a:rPr lang="en-US" dirty="0" smtClean="0"/>
              <a:t> and 11</a:t>
            </a:r>
            <a:r>
              <a:rPr lang="en-US" baseline="30000" dirty="0" smtClean="0"/>
              <a:t>th</a:t>
            </a:r>
            <a:r>
              <a:rPr lang="en-US" dirty="0" smtClean="0"/>
              <a:t> October 2013;</a:t>
            </a:r>
          </a:p>
          <a:p>
            <a:r>
              <a:rPr lang="en-US" b="1" dirty="0" smtClean="0">
                <a:solidFill>
                  <a:srgbClr val="FF0000"/>
                </a:solidFill>
              </a:rPr>
              <a:t>The venue</a:t>
            </a:r>
            <a:r>
              <a:rPr lang="en-US" dirty="0" smtClean="0"/>
              <a:t>: </a:t>
            </a:r>
            <a:r>
              <a:rPr lang="en-GB" b="1" dirty="0"/>
              <a:t>Technical College “Material </a:t>
            </a:r>
            <a:r>
              <a:rPr lang="en-GB" b="1" dirty="0" err="1"/>
              <a:t>Rulant</a:t>
            </a:r>
            <a:r>
              <a:rPr lang="en-GB" b="1" dirty="0"/>
              <a:t>” in </a:t>
            </a:r>
            <a:r>
              <a:rPr lang="en-GB" b="1" dirty="0" smtClean="0"/>
              <a:t>Bucharest</a:t>
            </a:r>
          </a:p>
          <a:p>
            <a:r>
              <a:rPr lang="en-GB" b="1" dirty="0" smtClean="0">
                <a:solidFill>
                  <a:srgbClr val="FF0000"/>
                </a:solidFill>
              </a:rPr>
              <a:t>Participants</a:t>
            </a:r>
            <a:r>
              <a:rPr lang="en-GB" dirty="0" smtClean="0"/>
              <a:t>: </a:t>
            </a:r>
            <a:r>
              <a:rPr lang="en-GB" b="1" dirty="0" smtClean="0"/>
              <a:t>60 trainees</a:t>
            </a:r>
            <a:r>
              <a:rPr lang="en-GB" dirty="0" smtClean="0"/>
              <a:t>,11</a:t>
            </a:r>
            <a:r>
              <a:rPr lang="en-GB" baseline="30000" dirty="0" smtClean="0"/>
              <a:t>th</a:t>
            </a:r>
            <a:r>
              <a:rPr lang="en-GB" dirty="0" smtClean="0"/>
              <a:t> and 12</a:t>
            </a:r>
            <a:r>
              <a:rPr lang="en-GB" baseline="30000" dirty="0" smtClean="0"/>
              <a:t>th</a:t>
            </a:r>
            <a:r>
              <a:rPr lang="en-GB" dirty="0" smtClean="0"/>
              <a:t> grades from 3 technical colleges in Bucharest (Technical College “Material </a:t>
            </a:r>
            <a:r>
              <a:rPr lang="en-GB" dirty="0" err="1" smtClean="0"/>
              <a:t>Rulant</a:t>
            </a:r>
            <a:r>
              <a:rPr lang="en-GB" dirty="0" smtClean="0"/>
              <a:t>”; Technical College “</a:t>
            </a:r>
            <a:r>
              <a:rPr lang="en-GB" dirty="0" err="1" smtClean="0"/>
              <a:t>Grivita</a:t>
            </a:r>
            <a:r>
              <a:rPr lang="en-GB" dirty="0" smtClean="0"/>
              <a:t>” and Technical College “</a:t>
            </a:r>
            <a:r>
              <a:rPr lang="en-GB" dirty="0" err="1" smtClean="0"/>
              <a:t>Mihai</a:t>
            </a:r>
            <a:r>
              <a:rPr lang="en-GB" dirty="0" smtClean="0"/>
              <a:t> I”); </a:t>
            </a:r>
            <a:r>
              <a:rPr lang="en-GB" b="1" dirty="0" smtClean="0"/>
              <a:t>20 teachers </a:t>
            </a:r>
            <a:r>
              <a:rPr lang="en-GB" dirty="0" smtClean="0"/>
              <a:t>of technical subjects; school inspectors and </a:t>
            </a:r>
            <a:r>
              <a:rPr lang="en-GB" b="1" dirty="0" smtClean="0"/>
              <a:t>representatives of different companies </a:t>
            </a:r>
            <a:r>
              <a:rPr lang="en-GB" dirty="0" smtClean="0"/>
              <a:t>(</a:t>
            </a:r>
            <a:r>
              <a:rPr lang="en-GB" dirty="0" err="1" smtClean="0"/>
              <a:t>Regia</a:t>
            </a:r>
            <a:r>
              <a:rPr lang="en-GB" dirty="0" smtClean="0"/>
              <a:t> </a:t>
            </a:r>
            <a:r>
              <a:rPr lang="en-GB" dirty="0" err="1" smtClean="0"/>
              <a:t>Autonoma</a:t>
            </a:r>
            <a:r>
              <a:rPr lang="en-GB" dirty="0" smtClean="0"/>
              <a:t> de </a:t>
            </a:r>
            <a:r>
              <a:rPr lang="en-GB" dirty="0" err="1" smtClean="0"/>
              <a:t>Metrou</a:t>
            </a:r>
            <a:r>
              <a:rPr lang="en-GB" dirty="0" smtClean="0"/>
              <a:t>; </a:t>
            </a:r>
            <a:r>
              <a:rPr lang="en-GB" dirty="0" err="1" smtClean="0"/>
              <a:t>Grivco</a:t>
            </a:r>
            <a:r>
              <a:rPr lang="en-GB" dirty="0" smtClean="0"/>
              <a:t> SA; CSR </a:t>
            </a:r>
            <a:r>
              <a:rPr lang="en-GB" dirty="0" err="1" smtClean="0"/>
              <a:t>marfa</a:t>
            </a:r>
            <a:r>
              <a:rPr lang="en-GB" dirty="0" smtClean="0"/>
              <a:t>, </a:t>
            </a:r>
            <a:r>
              <a:rPr lang="en-GB" dirty="0" err="1" smtClean="0"/>
              <a:t>etc</a:t>
            </a:r>
            <a:r>
              <a:rPr lang="en-GB" dirty="0" smtClean="0"/>
              <a:t>)</a:t>
            </a:r>
            <a:endParaRPr lang="en-US" dirty="0"/>
          </a:p>
        </p:txBody>
      </p:sp>
    </p:spTree>
    <p:extLst>
      <p:ext uri="{BB962C8B-B14F-4D97-AF65-F5344CB8AC3E}">
        <p14:creationId xmlns:p14="http://schemas.microsoft.com/office/powerpoint/2010/main" val="979319170"/>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solidFill>
                  <a:srgbClr val="629DD1">
                    <a:lumMod val="75000"/>
                  </a:srgbClr>
                </a:solidFill>
              </a:rPr>
              <a:t>Main objectives</a:t>
            </a:r>
            <a:endParaRPr lang="en-US" dirty="0"/>
          </a:p>
        </p:txBody>
      </p:sp>
    </p:spTree>
    <p:extLst>
      <p:ext uri="{BB962C8B-B14F-4D97-AF65-F5344CB8AC3E}">
        <p14:creationId xmlns:p14="http://schemas.microsoft.com/office/powerpoint/2010/main" val="541994156"/>
      </p:ext>
    </p:extLst>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514600"/>
            <a:ext cx="8458200" cy="3505200"/>
          </a:xfrm>
        </p:spPr>
        <p:txBody>
          <a:bodyPr/>
          <a:lstStyle/>
          <a:p>
            <a:pPr algn="ctr"/>
            <a:r>
              <a:rPr lang="en-GB" b="1" dirty="0" smtClean="0"/>
              <a:t>To </a:t>
            </a:r>
            <a:r>
              <a:rPr lang="en-GB" b="1" dirty="0"/>
              <a:t>promote the importance of using unconventional methods in vocational and technical education</a:t>
            </a:r>
            <a:r>
              <a:rPr lang="en-GB" b="1" dirty="0" smtClean="0"/>
              <a:t>.</a:t>
            </a:r>
          </a:p>
          <a:p>
            <a:pPr algn="ctr"/>
            <a:endParaRPr lang="en-GB" b="1" dirty="0"/>
          </a:p>
          <a:p>
            <a:pPr marL="114300" indent="0" algn="ctr">
              <a:buNone/>
            </a:pPr>
            <a:endParaRPr lang="en-GB" b="1" dirty="0" smtClean="0"/>
          </a:p>
          <a:p>
            <a:pPr algn="ctr"/>
            <a:r>
              <a:rPr lang="en-US" b="1" dirty="0" smtClean="0"/>
              <a:t>To create the context for strengthening the communication between the trainees and the real companies on </a:t>
            </a:r>
            <a:r>
              <a:rPr lang="en-US" b="1" dirty="0" err="1" smtClean="0"/>
              <a:t>labour</a:t>
            </a:r>
            <a:r>
              <a:rPr lang="en-US" b="1" dirty="0" smtClean="0"/>
              <a:t> market </a:t>
            </a:r>
            <a:endParaRPr lang="en-US" b="1" dirty="0"/>
          </a:p>
        </p:txBody>
      </p:sp>
    </p:spTree>
    <p:extLst>
      <p:ext uri="{BB962C8B-B14F-4D97-AF65-F5344CB8AC3E}">
        <p14:creationId xmlns:p14="http://schemas.microsoft.com/office/powerpoint/2010/main" val="776889259"/>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solidFill>
                  <a:srgbClr val="629DD1">
                    <a:lumMod val="75000"/>
                  </a:srgbClr>
                </a:solidFill>
              </a:rPr>
              <a:t>Activities on 9</a:t>
            </a:r>
            <a:r>
              <a:rPr lang="en-US" sz="3500" baseline="30000" dirty="0">
                <a:solidFill>
                  <a:srgbClr val="629DD1">
                    <a:lumMod val="75000"/>
                  </a:srgbClr>
                </a:solidFill>
              </a:rPr>
              <a:t>th</a:t>
            </a:r>
            <a:r>
              <a:rPr lang="en-US" sz="3500" dirty="0">
                <a:solidFill>
                  <a:srgbClr val="629DD1">
                    <a:lumMod val="75000"/>
                  </a:srgbClr>
                </a:solidFill>
              </a:rPr>
              <a:t> </a:t>
            </a:r>
            <a:r>
              <a:rPr lang="en-US" sz="3500" dirty="0" err="1">
                <a:solidFill>
                  <a:srgbClr val="629DD1">
                    <a:lumMod val="75000"/>
                  </a:srgbClr>
                </a:solidFill>
              </a:rPr>
              <a:t>october</a:t>
            </a:r>
            <a:endParaRPr lang="en-US" dirty="0"/>
          </a:p>
        </p:txBody>
      </p:sp>
    </p:spTree>
    <p:extLst>
      <p:ext uri="{BB962C8B-B14F-4D97-AF65-F5344CB8AC3E}">
        <p14:creationId xmlns:p14="http://schemas.microsoft.com/office/powerpoint/2010/main" val="3069419322"/>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953000" y="2971800"/>
            <a:ext cx="4114800" cy="3086100"/>
          </a:xfrm>
          <a:prstGeom prst="rect">
            <a:avLst/>
          </a:prstGeom>
        </p:spPr>
      </p:pic>
      <p:sp>
        <p:nvSpPr>
          <p:cNvPr id="3" name="Content Placeholder 2"/>
          <p:cNvSpPr>
            <a:spLocks noGrp="1"/>
          </p:cNvSpPr>
          <p:nvPr>
            <p:ph idx="1"/>
          </p:nvPr>
        </p:nvSpPr>
        <p:spPr>
          <a:xfrm>
            <a:off x="152400" y="1600200"/>
            <a:ext cx="4800600" cy="4906963"/>
          </a:xfrm>
        </p:spPr>
        <p:txBody>
          <a:bodyPr>
            <a:normAutofit/>
          </a:bodyPr>
          <a:lstStyle/>
          <a:p>
            <a:pPr lvl="0"/>
            <a:r>
              <a:rPr lang="en-GB" dirty="0" smtClean="0"/>
              <a:t>This activity was used to disseminate the EVTUM project: objectives, activities, meetings and site</a:t>
            </a:r>
          </a:p>
          <a:p>
            <a:pPr lvl="0"/>
            <a:r>
              <a:rPr lang="en-GB" dirty="0" smtClean="0"/>
              <a:t>Students were invited to present some examples of  virtual companies in order to facilitate the exchange </a:t>
            </a:r>
            <a:r>
              <a:rPr lang="en-GB" dirty="0"/>
              <a:t>of good practices in using unconventional </a:t>
            </a:r>
            <a:r>
              <a:rPr lang="en-GB" dirty="0" smtClean="0"/>
              <a:t>methods </a:t>
            </a:r>
            <a:r>
              <a:rPr lang="en-GB" dirty="0"/>
              <a:t>in VET</a:t>
            </a:r>
            <a:r>
              <a:rPr lang="en-GB" dirty="0" smtClean="0"/>
              <a:t>; </a:t>
            </a:r>
            <a:endParaRPr lang="en-US" dirty="0"/>
          </a:p>
          <a:p>
            <a:endParaRPr lang="en-US" dirty="0"/>
          </a:p>
        </p:txBody>
      </p:sp>
    </p:spTree>
    <p:extLst>
      <p:ext uri="{BB962C8B-B14F-4D97-AF65-F5344CB8AC3E}">
        <p14:creationId xmlns:p14="http://schemas.microsoft.com/office/powerpoint/2010/main" val="2661134670"/>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solidFill>
                  <a:srgbClr val="629DD1">
                    <a:lumMod val="75000"/>
                  </a:srgbClr>
                </a:solidFill>
              </a:rPr>
              <a:t>Activities on </a:t>
            </a:r>
            <a:r>
              <a:rPr lang="en-US" sz="3500" dirty="0" smtClean="0">
                <a:solidFill>
                  <a:srgbClr val="629DD1">
                    <a:lumMod val="75000"/>
                  </a:srgbClr>
                </a:solidFill>
              </a:rPr>
              <a:t>10</a:t>
            </a:r>
            <a:r>
              <a:rPr lang="en-US" sz="3500" baseline="30000" dirty="0" smtClean="0">
                <a:solidFill>
                  <a:srgbClr val="629DD1">
                    <a:lumMod val="75000"/>
                  </a:srgbClr>
                </a:solidFill>
              </a:rPr>
              <a:t>th</a:t>
            </a:r>
            <a:r>
              <a:rPr lang="en-US" sz="3500" dirty="0" smtClean="0">
                <a:solidFill>
                  <a:srgbClr val="629DD1">
                    <a:lumMod val="75000"/>
                  </a:srgbClr>
                </a:solidFill>
              </a:rPr>
              <a:t> </a:t>
            </a:r>
            <a:r>
              <a:rPr lang="en-US" sz="3500" dirty="0" err="1">
                <a:solidFill>
                  <a:srgbClr val="629DD1">
                    <a:lumMod val="75000"/>
                  </a:srgbClr>
                </a:solidFill>
              </a:rPr>
              <a:t>october</a:t>
            </a:r>
            <a:endParaRPr lang="en-US" dirty="0"/>
          </a:p>
        </p:txBody>
      </p:sp>
    </p:spTree>
    <p:extLst>
      <p:ext uri="{BB962C8B-B14F-4D97-AF65-F5344CB8AC3E}">
        <p14:creationId xmlns:p14="http://schemas.microsoft.com/office/powerpoint/2010/main" val="119535064"/>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a:bodyPr>
          <a:lstStyle/>
          <a:p>
            <a:pPr lvl="0"/>
            <a:r>
              <a:rPr lang="en-GB" dirty="0" smtClean="0"/>
              <a:t>Teachers held a workshop on </a:t>
            </a:r>
            <a:r>
              <a:rPr lang="en-GB" dirty="0"/>
              <a:t>developing unconventional teaching methods and exchanging practical ideas of using unconventional methods in the teaching/learning process; </a:t>
            </a:r>
            <a:endParaRPr lang="en-GB" dirty="0" smtClean="0"/>
          </a:p>
          <a:p>
            <a:pPr lvl="0"/>
            <a:endParaRPr lang="en-GB" dirty="0"/>
          </a:p>
          <a:p>
            <a:pPr marL="114300" lvl="0" indent="0">
              <a:buNone/>
            </a:pPr>
            <a:endParaRPr lang="en-GB" dirty="0" smtClean="0"/>
          </a:p>
          <a:p>
            <a:pPr lvl="0"/>
            <a:r>
              <a:rPr lang="en-GB" dirty="0" smtClean="0"/>
              <a:t>The workshop had two parts: presentations of examples of unconventional methods and the second part – working in teams and brainstorming ideas of extracurricular activities that can be developed in order to complete the traditional formal training. At the end of the activity, teachers could present their ideas and had a debate upon them.</a:t>
            </a:r>
            <a:endParaRPr lang="en-US" dirty="0"/>
          </a:p>
          <a:p>
            <a:endParaRPr lang="en-US" dirty="0"/>
          </a:p>
        </p:txBody>
      </p:sp>
    </p:spTree>
    <p:extLst>
      <p:ext uri="{BB962C8B-B14F-4D97-AF65-F5344CB8AC3E}">
        <p14:creationId xmlns:p14="http://schemas.microsoft.com/office/powerpoint/2010/main" val="3192508645"/>
      </p:ext>
    </p:extLst>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43</TotalTime>
  <Words>374</Words>
  <Application>Microsoft Office PowerPoint</Application>
  <PresentationFormat>On-screen Show (4:3)</PresentationFormat>
  <Paragraphs>30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Apothecary</vt:lpstr>
      <vt:lpstr>unconventional teaching methods – a premise for acquiring success  on labour market</vt:lpstr>
      <vt:lpstr>General information</vt:lpstr>
      <vt:lpstr>PowerPoint Presentation</vt:lpstr>
      <vt:lpstr>Main objectives</vt:lpstr>
      <vt:lpstr>PowerPoint Presentation</vt:lpstr>
      <vt:lpstr>Activities on 9th october</vt:lpstr>
      <vt:lpstr>PowerPoint Presentation</vt:lpstr>
      <vt:lpstr>Activities on 10th october</vt:lpstr>
      <vt:lpstr>PowerPoint Presentation</vt:lpstr>
      <vt:lpstr>Teachers presenting their ideas of unconventional teaching methods</vt:lpstr>
      <vt:lpstr>Activities on 11th october</vt:lpstr>
      <vt:lpstr>PowerPoint Presentation</vt:lpstr>
      <vt:lpstr>Dissemination OF OUTDOOR ACTIVITIES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unconventional teaching methods – a premise for acquiring success  on labour market</dc:title>
  <dc:creator>Claudia</dc:creator>
  <cp:lastModifiedBy>Claudia</cp:lastModifiedBy>
  <cp:revision>16</cp:revision>
  <dcterms:created xsi:type="dcterms:W3CDTF">2006-08-16T00:00:00Z</dcterms:created>
  <dcterms:modified xsi:type="dcterms:W3CDTF">2013-11-24T17:10:15Z</dcterms:modified>
</cp:coreProperties>
</file>