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57" r:id="rId8"/>
    <p:sldId id="256" r:id="rId9"/>
    <p:sldId id="258" r:id="rId10"/>
    <p:sldId id="259" r:id="rId11"/>
    <p:sldId id="260" r:id="rId12"/>
    <p:sldId id="261" r:id="rId13"/>
    <p:sldId id="262" r:id="rId14"/>
    <p:sldId id="263" r:id="rId15"/>
    <p:sldId id="264" r:id="rId16"/>
    <p:sldId id="266" r:id="rId17"/>
    <p:sldId id="267" r:id="rId18"/>
    <p:sldId id="268" r:id="rId19"/>
    <p:sldId id="269" r:id="rId20"/>
    <p:sldId id="270" r:id="rId21"/>
    <p:sldId id="271" r:id="rId22"/>
    <p:sldId id="272"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34800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44217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43238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66566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06364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20300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308951"/>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35830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22542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2955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18330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0919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62693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86553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66973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246771"/>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68594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41495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7181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36387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0760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18273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60995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715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1484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30764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49765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92129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42845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32599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39500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696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014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25661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97446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076661"/>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41842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17962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05206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01912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06637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97384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19664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03816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96983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22441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19193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93002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245287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66750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1703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87569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75628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99746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50803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9/19/2014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633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3876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7605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7373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0539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9/19/2014</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http://www.chanceforlife.ro/images/Logo_ISMB.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0" y="5638800"/>
            <a:ext cx="4191000" cy="914400"/>
          </a:xfrm>
        </p:spPr>
        <p:txBody>
          <a:bodyPr>
            <a:noAutofit/>
          </a:bodyPr>
          <a:lstStyle/>
          <a:p>
            <a:r>
              <a:rPr lang="en-US" sz="3600" b="1" dirty="0" smtClean="0">
                <a:solidFill>
                  <a:srgbClr val="FF0000"/>
                </a:solidFill>
              </a:rPr>
              <a:t>Meeting in Italy</a:t>
            </a:r>
          </a:p>
          <a:p>
            <a:r>
              <a:rPr lang="en-US" sz="3600" b="1" dirty="0" smtClean="0">
                <a:solidFill>
                  <a:srgbClr val="FF0000"/>
                </a:solidFill>
              </a:rPr>
              <a:t>27 – 29 January 2014</a:t>
            </a:r>
            <a:endParaRPr lang="en-US" sz="3600" b="1" dirty="0">
              <a:solidFill>
                <a:srgbClr val="FF0000"/>
              </a:solidFill>
            </a:endParaRPr>
          </a:p>
        </p:txBody>
      </p:sp>
      <p:sp>
        <p:nvSpPr>
          <p:cNvPr id="2" name="Title 1"/>
          <p:cNvSpPr>
            <a:spLocks noGrp="1"/>
          </p:cNvSpPr>
          <p:nvPr>
            <p:ph type="ctrTitle"/>
          </p:nvPr>
        </p:nvSpPr>
        <p:spPr>
          <a:xfrm>
            <a:off x="-228600" y="5334000"/>
            <a:ext cx="4381500" cy="1295400"/>
          </a:xfrm>
        </p:spPr>
        <p:txBody>
          <a:bodyPr>
            <a:noAutofit/>
          </a:bodyPr>
          <a:lstStyle/>
          <a:p>
            <a:r>
              <a:rPr lang="en-US" sz="3200" b="1" dirty="0" smtClean="0">
                <a:solidFill>
                  <a:schemeClr val="tx2">
                    <a:lumMod val="75000"/>
                  </a:schemeClr>
                </a:solidFill>
              </a:rPr>
              <a:t>THE PROFESSION MOST IN DEMAND IN ROMANIA</a:t>
            </a:r>
            <a:endParaRPr lang="en-US" sz="3200" b="1" dirty="0">
              <a:solidFill>
                <a:schemeClr val="tx2">
                  <a:lumMod val="75000"/>
                </a:schemeClr>
              </a:solidFill>
            </a:endParaRPr>
          </a:p>
        </p:txBody>
      </p:sp>
      <p:pic>
        <p:nvPicPr>
          <p:cNvPr id="1026" name="Picture 2" descr="http://www.chanceforlife.ro/images/Logo_ISMB.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709" y="35430"/>
            <a:ext cx="1207273" cy="104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magin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01590"/>
            <a:ext cx="1981200" cy="74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LOGO_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101590"/>
            <a:ext cx="5105400" cy="64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17485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457200" y="609600"/>
            <a:ext cx="8229600" cy="1143000"/>
          </a:xfrm>
        </p:spPr>
        <p:txBody>
          <a:bodyPr>
            <a:normAutofit fontScale="90000"/>
          </a:bodyPr>
          <a:lstStyle/>
          <a:p>
            <a:r>
              <a:rPr lang="en-US" dirty="0" smtClean="0"/>
              <a:t/>
            </a:r>
            <a:br>
              <a:rPr lang="en-US" dirty="0" smtClean="0"/>
            </a:br>
            <a:r>
              <a:rPr lang="en-US" dirty="0" smtClean="0"/>
              <a:t>The most wanted qualifications which are offered by the Romanian professional and technical education are:</a:t>
            </a:r>
            <a:r>
              <a:rPr lang="en-US" dirty="0"/>
              <a:t/>
            </a:r>
            <a:br>
              <a:rPr lang="en-US" dirty="0"/>
            </a:br>
            <a:endParaRPr lang="ro-RO" dirty="0"/>
          </a:p>
        </p:txBody>
      </p:sp>
      <p:sp>
        <p:nvSpPr>
          <p:cNvPr id="5" name="Content Placeholder 4"/>
          <p:cNvSpPr>
            <a:spLocks noGrp="1"/>
          </p:cNvSpPr>
          <p:nvPr>
            <p:ph idx="1"/>
          </p:nvPr>
        </p:nvSpPr>
        <p:spPr>
          <a:xfrm>
            <a:off x="381000" y="1828800"/>
            <a:ext cx="7086600" cy="4525963"/>
          </a:xfrm>
        </p:spPr>
        <p:txBody>
          <a:bodyPr>
            <a:normAutofit/>
          </a:bodyPr>
          <a:lstStyle/>
          <a:p>
            <a:pPr marL="0" indent="0" algn="ctr">
              <a:buNone/>
            </a:pPr>
            <a:endParaRPr lang="en-US" dirty="0" smtClean="0"/>
          </a:p>
          <a:p>
            <a:pPr marL="0" indent="0" algn="ctr">
              <a:buNone/>
            </a:pPr>
            <a:r>
              <a:rPr lang="en-US" dirty="0" smtClean="0"/>
              <a:t>In the field of services:</a:t>
            </a:r>
          </a:p>
          <a:p>
            <a:r>
              <a:rPr lang="en-US" dirty="0" smtClean="0"/>
              <a:t>Chef- one of the professions most in demand due to the nature of the activity, as well as to the expected incomes when there is qualification in various cooking styles – salaries are between  </a:t>
            </a:r>
            <a:r>
              <a:rPr lang="ro-RO" dirty="0" smtClean="0"/>
              <a:t>700 </a:t>
            </a:r>
            <a:r>
              <a:rPr lang="en-US" dirty="0" smtClean="0"/>
              <a:t>and</a:t>
            </a:r>
            <a:r>
              <a:rPr lang="ro-RO" dirty="0" smtClean="0"/>
              <a:t> 1500 euro</a:t>
            </a:r>
          </a:p>
          <a:p>
            <a:endParaRPr lang="en-US" dirty="0" smtClean="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581400"/>
            <a:ext cx="17907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08302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09600"/>
            <a:ext cx="1575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178" y="2747775"/>
            <a:ext cx="2204222" cy="14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381000" y="609600"/>
            <a:ext cx="8153400" cy="6049963"/>
          </a:xfrm>
        </p:spPr>
        <p:txBody>
          <a:bodyPr>
            <a:normAutofit fontScale="92500" lnSpcReduction="20000"/>
          </a:bodyPr>
          <a:lstStyle/>
          <a:p>
            <a:pPr marL="0" lvl="0" indent="0" algn="ctr">
              <a:buNone/>
            </a:pPr>
            <a:r>
              <a:rPr lang="ro-RO" sz="2800" dirty="0" smtClean="0"/>
              <a:t> </a:t>
            </a:r>
            <a:r>
              <a:rPr lang="en-US" dirty="0">
                <a:solidFill>
                  <a:prstClr val="black"/>
                </a:solidFill>
              </a:rPr>
              <a:t>In the field of services:</a:t>
            </a:r>
          </a:p>
          <a:p>
            <a:pPr marL="0" indent="0" algn="just">
              <a:lnSpc>
                <a:spcPct val="150000"/>
              </a:lnSpc>
              <a:buNone/>
            </a:pPr>
            <a:r>
              <a:rPr lang="en-US" sz="2800" dirty="0" smtClean="0"/>
              <a:t>Confectioner</a:t>
            </a:r>
            <a:r>
              <a:rPr lang="ro-RO" sz="2800" dirty="0" smtClean="0"/>
              <a:t>– </a:t>
            </a:r>
            <a:r>
              <a:rPr lang="en-US" sz="2800" dirty="0" smtClean="0"/>
              <a:t>pastry cook</a:t>
            </a:r>
            <a:endParaRPr lang="ro-RO" sz="2800" dirty="0"/>
          </a:p>
          <a:p>
            <a:pPr marL="0" indent="0" algn="just">
              <a:lnSpc>
                <a:spcPct val="150000"/>
              </a:lnSpc>
              <a:buNone/>
            </a:pPr>
            <a:r>
              <a:rPr lang="en-US" sz="2800" dirty="0" smtClean="0"/>
              <a:t>The salary of a confectioner starts from </a:t>
            </a:r>
            <a:r>
              <a:rPr lang="ro-RO" sz="2800" dirty="0" smtClean="0"/>
              <a:t>500 euro </a:t>
            </a:r>
            <a:r>
              <a:rPr lang="en-US" sz="2800" dirty="0" smtClean="0"/>
              <a:t>and can reach even 1</a:t>
            </a:r>
            <a:r>
              <a:rPr lang="ro-RO" sz="2800" dirty="0" smtClean="0"/>
              <a:t>000 euro</a:t>
            </a:r>
            <a:r>
              <a:rPr lang="en-US" sz="2800" dirty="0" smtClean="0"/>
              <a:t> or more according to the complexity of specialization</a:t>
            </a:r>
            <a:r>
              <a:rPr lang="ro-RO" sz="2800" dirty="0" smtClean="0"/>
              <a:t>.</a:t>
            </a:r>
            <a:endParaRPr lang="ro-RO" sz="3000" dirty="0"/>
          </a:p>
          <a:p>
            <a:pPr marL="0" indent="0" algn="just">
              <a:lnSpc>
                <a:spcPct val="150000"/>
              </a:lnSpc>
              <a:buNone/>
            </a:pPr>
            <a:r>
              <a:rPr lang="ro-RO" sz="2800" dirty="0" smtClean="0"/>
              <a:t>Bar</a:t>
            </a:r>
            <a:r>
              <a:rPr lang="en-US" sz="2800" dirty="0" smtClean="0"/>
              <a:t>tender</a:t>
            </a:r>
            <a:endParaRPr lang="ro-RO" sz="2800" dirty="0"/>
          </a:p>
          <a:p>
            <a:pPr marL="0" indent="0" algn="just">
              <a:lnSpc>
                <a:spcPct val="150000"/>
              </a:lnSpc>
              <a:buNone/>
            </a:pPr>
            <a:r>
              <a:rPr lang="en-US" sz="2800" dirty="0" smtClean="0"/>
              <a:t>The income for this activity varies according to the location of the bar where he works and can be between </a:t>
            </a:r>
            <a:r>
              <a:rPr lang="ro-RO" sz="2800" dirty="0" smtClean="0"/>
              <a:t>800 </a:t>
            </a:r>
            <a:r>
              <a:rPr lang="en-US" sz="2800" dirty="0" smtClean="0"/>
              <a:t>and</a:t>
            </a:r>
            <a:r>
              <a:rPr lang="ro-RO" sz="2800" dirty="0" smtClean="0"/>
              <a:t> </a:t>
            </a:r>
            <a:r>
              <a:rPr lang="en-US" sz="2800" dirty="0" smtClean="0"/>
              <a:t>over</a:t>
            </a:r>
            <a:r>
              <a:rPr lang="ro-RO" sz="2800" dirty="0" smtClean="0"/>
              <a:t> </a:t>
            </a:r>
            <a:r>
              <a:rPr lang="ro-RO" sz="2800" dirty="0"/>
              <a:t>1500 </a:t>
            </a:r>
            <a:r>
              <a:rPr lang="ro-RO" sz="2800" dirty="0" smtClean="0"/>
              <a:t>euro</a:t>
            </a:r>
            <a:r>
              <a:rPr lang="ro-RO" sz="2800" dirty="0"/>
              <a:t>. </a:t>
            </a:r>
            <a:r>
              <a:rPr lang="en-US" sz="2800" dirty="0" smtClean="0"/>
              <a:t>The advantage is the direct interaction with the clients which leads to the significant raise of the income with the help of the tips.  </a:t>
            </a:r>
          </a:p>
        </p:txBody>
      </p:sp>
    </p:spTree>
    <p:extLst>
      <p:ext uri="{BB962C8B-B14F-4D97-AF65-F5344CB8AC3E}">
        <p14:creationId xmlns:p14="http://schemas.microsoft.com/office/powerpoint/2010/main" val="235609154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457200" y="457200"/>
            <a:ext cx="8229600" cy="5668963"/>
          </a:xfrm>
        </p:spPr>
        <p:txBody>
          <a:bodyPr>
            <a:normAutofit/>
          </a:bodyPr>
          <a:lstStyle/>
          <a:p>
            <a:r>
              <a:rPr lang="en-US" dirty="0" smtClean="0"/>
              <a:t>Waiter</a:t>
            </a:r>
            <a:r>
              <a:rPr lang="ro-RO" dirty="0" smtClean="0"/>
              <a:t>- </a:t>
            </a:r>
            <a:r>
              <a:rPr lang="en-US" dirty="0" smtClean="0"/>
              <a:t>Although the salaries varies between </a:t>
            </a:r>
            <a:r>
              <a:rPr lang="ro-RO" dirty="0" smtClean="0"/>
              <a:t>800 </a:t>
            </a:r>
            <a:r>
              <a:rPr lang="en-US" dirty="0" smtClean="0"/>
              <a:t>and</a:t>
            </a:r>
            <a:r>
              <a:rPr lang="ro-RO" dirty="0" smtClean="0"/>
              <a:t> </a:t>
            </a:r>
            <a:r>
              <a:rPr lang="ro-RO" dirty="0"/>
              <a:t>1000 </a:t>
            </a:r>
            <a:r>
              <a:rPr lang="en-US" dirty="0" smtClean="0"/>
              <a:t>Ron</a:t>
            </a:r>
            <a:r>
              <a:rPr lang="ro-RO" dirty="0" smtClean="0"/>
              <a:t>, </a:t>
            </a:r>
            <a:r>
              <a:rPr lang="en-US" dirty="0" smtClean="0"/>
              <a:t>the tips help the income raise to </a:t>
            </a:r>
            <a:r>
              <a:rPr lang="ro-RO" dirty="0" smtClean="0"/>
              <a:t>1500-2000 </a:t>
            </a:r>
            <a:r>
              <a:rPr lang="en-US" dirty="0" smtClean="0"/>
              <a:t>Ron</a:t>
            </a:r>
            <a:endParaRPr lang="ro-RO" dirty="0"/>
          </a:p>
          <a:p>
            <a:pPr fontAlgn="base"/>
            <a:r>
              <a:rPr lang="en-US" dirty="0" smtClean="0"/>
              <a:t>Receptionist</a:t>
            </a:r>
            <a:r>
              <a:rPr lang="ro-RO" dirty="0" smtClean="0"/>
              <a:t>- </a:t>
            </a:r>
            <a:r>
              <a:rPr lang="en-US" dirty="0" smtClean="0"/>
              <a:t>The tourism domain offers the possibility of specialization in direct contact with clients, the receptionist being the first who welcomes you and the last who says goodbye to you in a hotel. The incomes varies between </a:t>
            </a:r>
            <a:r>
              <a:rPr lang="ro-RO" dirty="0" smtClean="0"/>
              <a:t>1000 </a:t>
            </a:r>
            <a:r>
              <a:rPr lang="en-US" dirty="0" smtClean="0"/>
              <a:t>to </a:t>
            </a:r>
            <a:r>
              <a:rPr lang="ro-RO" dirty="0" smtClean="0"/>
              <a:t>3000 </a:t>
            </a:r>
            <a:r>
              <a:rPr lang="en-US" dirty="0" smtClean="0"/>
              <a:t>Ron</a:t>
            </a:r>
            <a:r>
              <a:rPr lang="ro-RO" dirty="0" smtClean="0"/>
              <a:t>, </a:t>
            </a:r>
            <a:r>
              <a:rPr lang="en-US" dirty="0" smtClean="0"/>
              <a:t>and the direct contact with the clients can lead to other financial benefits</a:t>
            </a:r>
            <a:r>
              <a:rPr lang="ro-RO" dirty="0" smtClean="0"/>
              <a:t>.</a:t>
            </a:r>
          </a:p>
          <a:p>
            <a:pPr fontAlgn="base"/>
            <a:r>
              <a:rPr lang="en-US" dirty="0" smtClean="0"/>
              <a:t>Touristic guide – tourism is based on those people who know how to take the clients to those places worth visiting in the country and abroad. The main advantage is that the agents visit a lot of places, travel a lot. </a:t>
            </a:r>
            <a:r>
              <a:rPr lang="en-US" dirty="0">
                <a:solidFill>
                  <a:prstClr val="black"/>
                </a:solidFill>
              </a:rPr>
              <a:t>The incomes </a:t>
            </a:r>
            <a:r>
              <a:rPr lang="en-US" dirty="0" smtClean="0">
                <a:solidFill>
                  <a:prstClr val="black"/>
                </a:solidFill>
              </a:rPr>
              <a:t>are as spectacular as this. </a:t>
            </a:r>
            <a:r>
              <a:rPr lang="en-US" dirty="0">
                <a:solidFill>
                  <a:prstClr val="black"/>
                </a:solidFill>
              </a:rPr>
              <a:t>The incomes </a:t>
            </a:r>
            <a:r>
              <a:rPr lang="en-US" dirty="0" smtClean="0">
                <a:solidFill>
                  <a:prstClr val="black"/>
                </a:solidFill>
              </a:rPr>
              <a:t>starts from </a:t>
            </a:r>
            <a:r>
              <a:rPr lang="ro-RO" dirty="0" smtClean="0"/>
              <a:t>800 </a:t>
            </a:r>
            <a:r>
              <a:rPr lang="en-US" dirty="0" smtClean="0"/>
              <a:t>Ron</a:t>
            </a:r>
            <a:r>
              <a:rPr lang="ro-RO" dirty="0" smtClean="0"/>
              <a:t>, </a:t>
            </a:r>
            <a:r>
              <a:rPr lang="en-US" dirty="0" smtClean="0"/>
              <a:t>in case of experienced guides can be more than </a:t>
            </a:r>
            <a:r>
              <a:rPr lang="ro-RO" dirty="0" smtClean="0"/>
              <a:t>3000 </a:t>
            </a:r>
            <a:r>
              <a:rPr lang="en-US" dirty="0" smtClean="0"/>
              <a:t>Ron</a:t>
            </a:r>
            <a:r>
              <a:rPr lang="ro-RO" dirty="0" smtClean="0"/>
              <a:t>. </a:t>
            </a:r>
            <a:endParaRPr lang="ro-RO" dirty="0"/>
          </a:p>
          <a:p>
            <a:endParaRPr lang="ro-RO" dirty="0"/>
          </a:p>
        </p:txBody>
      </p:sp>
    </p:spTree>
    <p:extLst>
      <p:ext uri="{BB962C8B-B14F-4D97-AF65-F5344CB8AC3E}">
        <p14:creationId xmlns:p14="http://schemas.microsoft.com/office/powerpoint/2010/main" val="326014915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stituent text 4"/>
          <p:cNvSpPr>
            <a:spLocks noGrp="1"/>
          </p:cNvSpPr>
          <p:nvPr>
            <p:ph type="body" idx="1"/>
          </p:nvPr>
        </p:nvSpPr>
        <p:spPr>
          <a:xfrm>
            <a:off x="381000" y="685800"/>
            <a:ext cx="8153400" cy="639762"/>
          </a:xfrm>
        </p:spPr>
        <p:txBody>
          <a:bodyPr/>
          <a:lstStyle/>
          <a:p>
            <a:r>
              <a:rPr lang="ro-RO" dirty="0" smtClean="0"/>
              <a:t>In </a:t>
            </a:r>
            <a:r>
              <a:rPr lang="en-US" dirty="0" smtClean="0"/>
              <a:t>the field of services</a:t>
            </a:r>
            <a:r>
              <a:rPr lang="ro-RO" dirty="0" smtClean="0"/>
              <a:t>:</a:t>
            </a:r>
            <a:endParaRPr lang="ro-RO" dirty="0"/>
          </a:p>
        </p:txBody>
      </p:sp>
      <p:sp>
        <p:nvSpPr>
          <p:cNvPr id="4" name="Substituent conținut 3"/>
          <p:cNvSpPr>
            <a:spLocks noGrp="1"/>
          </p:cNvSpPr>
          <p:nvPr>
            <p:ph sz="half" idx="2"/>
          </p:nvPr>
        </p:nvSpPr>
        <p:spPr>
          <a:xfrm>
            <a:off x="457200" y="1447800"/>
            <a:ext cx="5341800" cy="4495800"/>
          </a:xfrm>
        </p:spPr>
        <p:txBody>
          <a:bodyPr>
            <a:normAutofit fontScale="92500" lnSpcReduction="10000"/>
          </a:bodyPr>
          <a:lstStyle/>
          <a:p>
            <a:pPr fontAlgn="base"/>
            <a:r>
              <a:rPr lang="ro-RO" dirty="0"/>
              <a:t>Hair stylist- </a:t>
            </a:r>
            <a:r>
              <a:rPr lang="en-US" dirty="0" smtClean="0"/>
              <a:t>This job combines passion for cosmetic domain with the artistic sense of each person which are essential for a successful </a:t>
            </a:r>
            <a:r>
              <a:rPr lang="ro-RO" dirty="0" smtClean="0"/>
              <a:t>hair stylist. </a:t>
            </a:r>
            <a:endParaRPr lang="ro-RO" dirty="0"/>
          </a:p>
          <a:p>
            <a:pPr fontAlgn="base"/>
            <a:r>
              <a:rPr lang="en-US" dirty="0" smtClean="0"/>
              <a:t>Beautician </a:t>
            </a:r>
            <a:r>
              <a:rPr lang="vi-VN" dirty="0" smtClean="0"/>
              <a:t>– </a:t>
            </a:r>
            <a:r>
              <a:rPr lang="en-US" dirty="0" smtClean="0"/>
              <a:t>The incomes varies between hundreds of euro to over </a:t>
            </a:r>
            <a:r>
              <a:rPr lang="vi-VN" dirty="0" smtClean="0"/>
              <a:t>1000 euro</a:t>
            </a:r>
            <a:r>
              <a:rPr lang="vi-VN" dirty="0"/>
              <a:t>, </a:t>
            </a:r>
            <a:r>
              <a:rPr lang="en-US" dirty="0" smtClean="0"/>
              <a:t>especially if the activity takes place abroad. </a:t>
            </a:r>
          </a:p>
          <a:p>
            <a:pPr fontAlgn="base"/>
            <a:r>
              <a:rPr lang="en-US" dirty="0" smtClean="0"/>
              <a:t>Sales assistant – this activity consists of permanent relationship with customers, so this activity requires very good communication skills. </a:t>
            </a:r>
            <a:r>
              <a:rPr lang="en-US" dirty="0">
                <a:solidFill>
                  <a:prstClr val="black"/>
                </a:solidFill>
              </a:rPr>
              <a:t>The incomes varies between </a:t>
            </a:r>
            <a:r>
              <a:rPr lang="vi-VN" dirty="0" smtClean="0"/>
              <a:t>800 </a:t>
            </a:r>
            <a:r>
              <a:rPr lang="en-US" dirty="0" err="1" smtClean="0"/>
              <a:t>ron</a:t>
            </a:r>
            <a:r>
              <a:rPr lang="en-US" dirty="0" smtClean="0"/>
              <a:t> to over </a:t>
            </a:r>
            <a:r>
              <a:rPr lang="vi-VN" dirty="0" smtClean="0"/>
              <a:t>2000 </a:t>
            </a:r>
            <a:r>
              <a:rPr lang="en-US" dirty="0" smtClean="0"/>
              <a:t>Ron</a:t>
            </a:r>
            <a:r>
              <a:rPr lang="vi-VN" dirty="0" smtClean="0"/>
              <a:t>.</a:t>
            </a:r>
            <a:endParaRPr lang="vi-VN" dirty="0"/>
          </a:p>
          <a:p>
            <a:pPr fontAlgn="base"/>
            <a:endParaRPr lang="vi-VN" dirty="0"/>
          </a:p>
          <a:p>
            <a:pPr marL="0" indent="0">
              <a:buNone/>
            </a:pPr>
            <a:endParaRPr lang="ro-RO" dirty="0"/>
          </a:p>
        </p:txBody>
      </p:sp>
      <p:sp>
        <p:nvSpPr>
          <p:cNvPr id="6" name="Substituent conținut 5"/>
          <p:cNvSpPr>
            <a:spLocks noGrp="1"/>
          </p:cNvSpPr>
          <p:nvPr>
            <p:ph sz="quarter" idx="4"/>
          </p:nvPr>
        </p:nvSpPr>
        <p:spPr>
          <a:xfrm>
            <a:off x="6477000" y="1600200"/>
            <a:ext cx="2133600" cy="3311525"/>
          </a:xfrm>
        </p:spPr>
        <p:txBody>
          <a:bodyPr/>
          <a:lstStyle/>
          <a:p>
            <a:endParaRPr lang="ro-R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352" y="1295400"/>
            <a:ext cx="2731296" cy="23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648" y="3733800"/>
            <a:ext cx="2808000" cy="18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47714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81000"/>
            <a:ext cx="1362128"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reptunghi 5"/>
          <p:cNvSpPr/>
          <p:nvPr/>
        </p:nvSpPr>
        <p:spPr>
          <a:xfrm>
            <a:off x="304800" y="304800"/>
            <a:ext cx="8229600" cy="5109091"/>
          </a:xfrm>
          <a:prstGeom prst="rect">
            <a:avLst/>
          </a:prstGeom>
        </p:spPr>
        <p:txBody>
          <a:bodyPr wrap="square">
            <a:spAutoFit/>
          </a:bodyPr>
          <a:lstStyle/>
          <a:p>
            <a:r>
              <a:rPr lang="vi-VN" dirty="0" smtClean="0"/>
              <a:t>Babysitter</a:t>
            </a:r>
            <a:endParaRPr lang="ro-RO" dirty="0" smtClean="0"/>
          </a:p>
          <a:p>
            <a:endParaRPr lang="vi-VN" dirty="0"/>
          </a:p>
          <a:p>
            <a:endParaRPr lang="ro-RO" dirty="0" smtClean="0"/>
          </a:p>
          <a:p>
            <a:endParaRPr lang="ro-RO" dirty="0"/>
          </a:p>
          <a:p>
            <a:endParaRPr lang="ro-RO" dirty="0" smtClean="0"/>
          </a:p>
          <a:p>
            <a:endParaRPr lang="vi-VN" dirty="0"/>
          </a:p>
          <a:p>
            <a:r>
              <a:rPr lang="ro-RO" sz="2000" dirty="0" smtClean="0"/>
              <a:t>In MEDIA</a:t>
            </a:r>
            <a:r>
              <a:rPr lang="en-US" sz="2000" dirty="0" smtClean="0"/>
              <a:t> field</a:t>
            </a:r>
            <a:r>
              <a:rPr lang="ro-RO" sz="2000" dirty="0" smtClean="0"/>
              <a:t>:</a:t>
            </a:r>
          </a:p>
          <a:p>
            <a:endParaRPr lang="ro-RO" dirty="0" smtClean="0"/>
          </a:p>
          <a:p>
            <a:r>
              <a:rPr lang="en-US" dirty="0" smtClean="0"/>
              <a:t>Photographer</a:t>
            </a:r>
            <a:endParaRPr lang="ro-RO" dirty="0" smtClean="0"/>
          </a:p>
          <a:p>
            <a:endParaRPr lang="ro-RO" dirty="0" smtClean="0"/>
          </a:p>
          <a:p>
            <a:endParaRPr lang="ro-RO" dirty="0"/>
          </a:p>
          <a:p>
            <a:endParaRPr lang="ro-RO" dirty="0" smtClean="0"/>
          </a:p>
          <a:p>
            <a:endParaRPr lang="ro-RO" dirty="0" smtClean="0"/>
          </a:p>
          <a:p>
            <a:endParaRPr lang="vi-VN" dirty="0"/>
          </a:p>
          <a:p>
            <a:r>
              <a:rPr lang="vi-VN" dirty="0" smtClean="0"/>
              <a:t>Cameraman</a:t>
            </a:r>
            <a:endParaRPr lang="vi-VN" dirty="0"/>
          </a:p>
          <a:p>
            <a:r>
              <a:rPr lang="en-US" dirty="0" smtClean="0"/>
              <a:t>It belongs to the artistic field and it involves great financial investment in equipment, but the incomes are as great. The salary for this position can start from </a:t>
            </a:r>
            <a:r>
              <a:rPr lang="vi-VN" dirty="0" smtClean="0"/>
              <a:t>1000 </a:t>
            </a:r>
            <a:r>
              <a:rPr lang="en-US" dirty="0" smtClean="0"/>
              <a:t>Ron and grows according to specialization and experience. </a:t>
            </a:r>
            <a:endParaRPr lang="vi-VN" dirty="0"/>
          </a:p>
        </p:txBody>
      </p:sp>
      <p:sp>
        <p:nvSpPr>
          <p:cNvPr id="7" name="CasetăText 6"/>
          <p:cNvSpPr txBox="1"/>
          <p:nvPr/>
        </p:nvSpPr>
        <p:spPr>
          <a:xfrm>
            <a:off x="381000" y="990600"/>
            <a:ext cx="6324600" cy="923330"/>
          </a:xfrm>
          <a:prstGeom prst="rect">
            <a:avLst/>
          </a:prstGeom>
          <a:noFill/>
        </p:spPr>
        <p:txBody>
          <a:bodyPr wrap="square" rtlCol="0">
            <a:spAutoFit/>
          </a:bodyPr>
          <a:lstStyle/>
          <a:p>
            <a:r>
              <a:rPr lang="en-US" dirty="0" smtClean="0"/>
              <a:t>Activity which requires a person with great abilities in working with children and a lot of patience. The incomes varies according to the employee’s qualification between </a:t>
            </a:r>
            <a:r>
              <a:rPr lang="vi-VN" dirty="0" smtClean="0"/>
              <a:t>250 </a:t>
            </a:r>
            <a:r>
              <a:rPr lang="en-US" dirty="0" smtClean="0"/>
              <a:t>and</a:t>
            </a:r>
            <a:r>
              <a:rPr lang="vi-VN" dirty="0" smtClean="0"/>
              <a:t>1000 euro</a:t>
            </a:r>
            <a:r>
              <a:rPr lang="vi-VN" dirty="0"/>
              <a:t>.</a:t>
            </a:r>
            <a:endParaRPr lang="ro-RO" dirty="0"/>
          </a:p>
        </p:txBody>
      </p:sp>
      <p:sp>
        <p:nvSpPr>
          <p:cNvPr id="8" name="CasetăText 7"/>
          <p:cNvSpPr txBox="1"/>
          <p:nvPr/>
        </p:nvSpPr>
        <p:spPr>
          <a:xfrm>
            <a:off x="304800" y="3036332"/>
            <a:ext cx="6324600" cy="369332"/>
          </a:xfrm>
          <a:prstGeom prst="rect">
            <a:avLst/>
          </a:prstGeom>
          <a:noFill/>
        </p:spPr>
        <p:txBody>
          <a:bodyPr wrap="square" rtlCol="0">
            <a:spAutoFit/>
          </a:bodyPr>
          <a:lstStyle/>
          <a:p>
            <a:endParaRPr lang="ro-RO" dirty="0"/>
          </a:p>
        </p:txBody>
      </p:sp>
      <p:sp>
        <p:nvSpPr>
          <p:cNvPr id="9" name="CasetăText 8"/>
          <p:cNvSpPr txBox="1"/>
          <p:nvPr/>
        </p:nvSpPr>
        <p:spPr>
          <a:xfrm>
            <a:off x="381000" y="2743200"/>
            <a:ext cx="6324600" cy="646331"/>
          </a:xfrm>
          <a:prstGeom prst="rect">
            <a:avLst/>
          </a:prstGeom>
          <a:noFill/>
        </p:spPr>
        <p:txBody>
          <a:bodyPr wrap="square" rtlCol="0">
            <a:spAutoFit/>
          </a:bodyPr>
          <a:lstStyle/>
          <a:p>
            <a:r>
              <a:rPr lang="en-US" dirty="0" smtClean="0"/>
              <a:t>The incomes can reach more that </a:t>
            </a:r>
            <a:r>
              <a:rPr lang="vi-VN" dirty="0" smtClean="0"/>
              <a:t>1000 euro</a:t>
            </a:r>
            <a:r>
              <a:rPr lang="en-US" dirty="0" smtClean="0"/>
              <a:t> per month</a:t>
            </a:r>
            <a:r>
              <a:rPr lang="vi-VN" dirty="0" smtClean="0"/>
              <a:t>,</a:t>
            </a:r>
            <a:r>
              <a:rPr lang="en-US" dirty="0" smtClean="0"/>
              <a:t> according to the type and number of events . </a:t>
            </a:r>
            <a:r>
              <a:rPr lang="vi-VN" dirty="0" smtClean="0"/>
              <a:t> </a:t>
            </a:r>
            <a:endParaRPr lang="vi-VN"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2694230"/>
            <a:ext cx="1362128" cy="139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48400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stituent text 4"/>
          <p:cNvSpPr>
            <a:spLocks noGrp="1"/>
          </p:cNvSpPr>
          <p:nvPr>
            <p:ph type="body" idx="1"/>
          </p:nvPr>
        </p:nvSpPr>
        <p:spPr>
          <a:xfrm>
            <a:off x="381000" y="685800"/>
            <a:ext cx="8153400" cy="639762"/>
          </a:xfrm>
        </p:spPr>
        <p:txBody>
          <a:bodyPr/>
          <a:lstStyle/>
          <a:p>
            <a:r>
              <a:rPr lang="ro-RO" dirty="0" smtClean="0"/>
              <a:t>In </a:t>
            </a:r>
            <a:r>
              <a:rPr lang="en-US" dirty="0" smtClean="0"/>
              <a:t>the field</a:t>
            </a:r>
            <a:r>
              <a:rPr lang="ro-RO" dirty="0" smtClean="0"/>
              <a:t> MEC</a:t>
            </a:r>
            <a:r>
              <a:rPr lang="en-US" dirty="0" smtClean="0"/>
              <a:t>H</a:t>
            </a:r>
            <a:r>
              <a:rPr lang="ro-RO" dirty="0" smtClean="0"/>
              <a:t>ANIC</a:t>
            </a:r>
            <a:endParaRPr lang="ro-RO" dirty="0"/>
          </a:p>
        </p:txBody>
      </p:sp>
      <p:sp>
        <p:nvSpPr>
          <p:cNvPr id="4" name="Substituent conținut 3"/>
          <p:cNvSpPr>
            <a:spLocks noGrp="1"/>
          </p:cNvSpPr>
          <p:nvPr>
            <p:ph sz="half" idx="2"/>
          </p:nvPr>
        </p:nvSpPr>
        <p:spPr>
          <a:xfrm>
            <a:off x="457200" y="1447800"/>
            <a:ext cx="5638800" cy="3951288"/>
          </a:xfrm>
        </p:spPr>
        <p:txBody>
          <a:bodyPr>
            <a:normAutofit/>
          </a:bodyPr>
          <a:lstStyle/>
          <a:p>
            <a:r>
              <a:rPr lang="en-US" dirty="0" smtClean="0"/>
              <a:t>Welder</a:t>
            </a:r>
            <a:endParaRPr lang="vi-VN" dirty="0"/>
          </a:p>
          <a:p>
            <a:pPr marL="0" indent="0">
              <a:buNone/>
            </a:pPr>
            <a:r>
              <a:rPr lang="en-US" dirty="0" smtClean="0"/>
              <a:t>A job which requires physical strength and resistance to a tough working environment. The incomes in this field can reach   </a:t>
            </a:r>
            <a:r>
              <a:rPr lang="vi-VN" dirty="0" smtClean="0"/>
              <a:t>1500 </a:t>
            </a:r>
            <a:r>
              <a:rPr lang="en-US" dirty="0" smtClean="0"/>
              <a:t>euro in Romania, while in other UE countries it can reach </a:t>
            </a:r>
            <a:r>
              <a:rPr lang="vi-VN" dirty="0" smtClean="0"/>
              <a:t>3000 </a:t>
            </a:r>
            <a:r>
              <a:rPr lang="en-US" dirty="0" smtClean="0"/>
              <a:t>euro</a:t>
            </a:r>
            <a:r>
              <a:rPr lang="vi-VN" dirty="0" smtClean="0"/>
              <a:t>. </a:t>
            </a:r>
            <a:r>
              <a:rPr lang="en-US" dirty="0" smtClean="0"/>
              <a:t>These earnings can grow substantially if the welder is specialized in argon welding and for this case the salary can reach </a:t>
            </a:r>
            <a:r>
              <a:rPr lang="vi-VN" dirty="0" smtClean="0"/>
              <a:t>4000 euro </a:t>
            </a:r>
            <a:r>
              <a:rPr lang="en-US" dirty="0" smtClean="0"/>
              <a:t>in Romania and much more abroad. </a:t>
            </a:r>
            <a:endParaRPr lang="ro-RO" dirty="0"/>
          </a:p>
        </p:txBody>
      </p:sp>
      <p:sp>
        <p:nvSpPr>
          <p:cNvPr id="6" name="Substituent conținut 5"/>
          <p:cNvSpPr>
            <a:spLocks noGrp="1"/>
          </p:cNvSpPr>
          <p:nvPr>
            <p:ph sz="quarter" idx="4"/>
          </p:nvPr>
        </p:nvSpPr>
        <p:spPr>
          <a:xfrm>
            <a:off x="6477000" y="1600200"/>
            <a:ext cx="2133600" cy="3311525"/>
          </a:xfrm>
        </p:spPr>
        <p:txBody>
          <a:bodyPr/>
          <a:lstStyle/>
          <a:p>
            <a:endParaRPr lang="ro-R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00201"/>
            <a:ext cx="26289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45531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stituent text 4"/>
          <p:cNvSpPr>
            <a:spLocks noGrp="1"/>
          </p:cNvSpPr>
          <p:nvPr>
            <p:ph type="body" idx="1"/>
          </p:nvPr>
        </p:nvSpPr>
        <p:spPr>
          <a:xfrm>
            <a:off x="381000" y="685800"/>
            <a:ext cx="8153400" cy="639762"/>
          </a:xfrm>
        </p:spPr>
        <p:txBody>
          <a:bodyPr/>
          <a:lstStyle/>
          <a:p>
            <a:pPr lvl="0"/>
            <a:r>
              <a:rPr lang="ro-RO" dirty="0">
                <a:solidFill>
                  <a:prstClr val="black"/>
                </a:solidFill>
              </a:rPr>
              <a:t>In </a:t>
            </a:r>
            <a:r>
              <a:rPr lang="en-US" dirty="0">
                <a:solidFill>
                  <a:prstClr val="black"/>
                </a:solidFill>
              </a:rPr>
              <a:t>the field</a:t>
            </a:r>
            <a:r>
              <a:rPr lang="ro-RO" dirty="0">
                <a:solidFill>
                  <a:prstClr val="black"/>
                </a:solidFill>
              </a:rPr>
              <a:t> MEC</a:t>
            </a:r>
            <a:r>
              <a:rPr lang="en-US" dirty="0">
                <a:solidFill>
                  <a:prstClr val="black"/>
                </a:solidFill>
              </a:rPr>
              <a:t>H</a:t>
            </a:r>
            <a:r>
              <a:rPr lang="ro-RO" dirty="0">
                <a:solidFill>
                  <a:prstClr val="black"/>
                </a:solidFill>
              </a:rPr>
              <a:t>ANIC</a:t>
            </a:r>
          </a:p>
        </p:txBody>
      </p:sp>
      <p:sp>
        <p:nvSpPr>
          <p:cNvPr id="4" name="Substituent conținut 3"/>
          <p:cNvSpPr>
            <a:spLocks noGrp="1"/>
          </p:cNvSpPr>
          <p:nvPr>
            <p:ph sz="half" idx="2"/>
          </p:nvPr>
        </p:nvSpPr>
        <p:spPr>
          <a:xfrm>
            <a:off x="457200" y="1447800"/>
            <a:ext cx="5341800" cy="4495800"/>
          </a:xfrm>
        </p:spPr>
        <p:txBody>
          <a:bodyPr>
            <a:normAutofit lnSpcReduction="10000"/>
          </a:bodyPr>
          <a:lstStyle/>
          <a:p>
            <a:pPr fontAlgn="base"/>
            <a:r>
              <a:rPr lang="en-US" dirty="0" smtClean="0"/>
              <a:t>Locksmith</a:t>
            </a:r>
            <a:endParaRPr lang="ro-RO" dirty="0"/>
          </a:p>
          <a:p>
            <a:pPr marL="0" indent="0" fontAlgn="base">
              <a:buNone/>
            </a:pPr>
            <a:r>
              <a:rPr lang="en-US" dirty="0" smtClean="0"/>
              <a:t>The incomes can reach </a:t>
            </a:r>
            <a:r>
              <a:rPr lang="ro-RO" dirty="0" smtClean="0"/>
              <a:t>1500 euro </a:t>
            </a:r>
            <a:r>
              <a:rPr lang="en-US" dirty="0" err="1" smtClean="0"/>
              <a:t>i</a:t>
            </a:r>
            <a:r>
              <a:rPr lang="ro-RO" dirty="0" smtClean="0"/>
              <a:t>n </a:t>
            </a:r>
            <a:r>
              <a:rPr lang="ro-RO" dirty="0"/>
              <a:t>România, </a:t>
            </a:r>
            <a:r>
              <a:rPr lang="en-US" dirty="0" smtClean="0"/>
              <a:t>and </a:t>
            </a:r>
            <a:r>
              <a:rPr lang="ro-RO" dirty="0" smtClean="0"/>
              <a:t>3000 euro</a:t>
            </a:r>
            <a:r>
              <a:rPr lang="en-US" dirty="0" smtClean="0"/>
              <a:t> abroad</a:t>
            </a:r>
            <a:r>
              <a:rPr lang="ro-RO" dirty="0" smtClean="0"/>
              <a:t>.</a:t>
            </a:r>
          </a:p>
          <a:p>
            <a:pPr fontAlgn="base"/>
            <a:r>
              <a:rPr lang="en-US" dirty="0" smtClean="0"/>
              <a:t>Car mechanic, driver</a:t>
            </a:r>
            <a:endParaRPr lang="ro-RO" dirty="0"/>
          </a:p>
          <a:p>
            <a:pPr marL="0" indent="0">
              <a:buNone/>
            </a:pPr>
            <a:r>
              <a:rPr lang="en-US" dirty="0" smtClean="0"/>
              <a:t>The job of driver can be very flexible and this is why it gets interesting for the people whose qualification is no longer required on the </a:t>
            </a:r>
            <a:r>
              <a:rPr lang="en-US" dirty="0" err="1" smtClean="0"/>
              <a:t>labour</a:t>
            </a:r>
            <a:r>
              <a:rPr lang="en-US" dirty="0" smtClean="0"/>
              <a:t> market or for those without a qualification. </a:t>
            </a:r>
            <a:endParaRPr lang="ro-RO" dirty="0" smtClean="0"/>
          </a:p>
          <a:p>
            <a:pPr marL="0" indent="0">
              <a:buNone/>
            </a:pPr>
            <a:r>
              <a:rPr lang="en-US" dirty="0" smtClean="0"/>
              <a:t>The incomes of a driver vary from </a:t>
            </a:r>
            <a:r>
              <a:rPr lang="ro-RO" dirty="0" smtClean="0"/>
              <a:t>500 euro </a:t>
            </a:r>
            <a:r>
              <a:rPr lang="en-US" dirty="0" smtClean="0"/>
              <a:t>in Romania</a:t>
            </a:r>
            <a:r>
              <a:rPr lang="ro-RO" dirty="0" smtClean="0"/>
              <a:t>, </a:t>
            </a:r>
            <a:r>
              <a:rPr lang="en-US" dirty="0" smtClean="0"/>
              <a:t>to over </a:t>
            </a:r>
            <a:r>
              <a:rPr lang="ro-RO" dirty="0" smtClean="0"/>
              <a:t>1500-2000 euro </a:t>
            </a:r>
            <a:r>
              <a:rPr lang="en-US" dirty="0" smtClean="0"/>
              <a:t>for the truck drivers who go abroad. </a:t>
            </a:r>
            <a:endParaRPr lang="ro-RO" dirty="0"/>
          </a:p>
        </p:txBody>
      </p:sp>
      <p:sp>
        <p:nvSpPr>
          <p:cNvPr id="6" name="Substituent conținut 5"/>
          <p:cNvSpPr>
            <a:spLocks noGrp="1"/>
          </p:cNvSpPr>
          <p:nvPr>
            <p:ph sz="quarter" idx="4"/>
          </p:nvPr>
        </p:nvSpPr>
        <p:spPr>
          <a:xfrm>
            <a:off x="6477000" y="1600200"/>
            <a:ext cx="2133600" cy="3311525"/>
          </a:xfrm>
        </p:spPr>
        <p:txBody>
          <a:bodyPr/>
          <a:lstStyle/>
          <a:p>
            <a:endParaRPr lang="ro-R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447800"/>
            <a:ext cx="2895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9000" y="3705225"/>
            <a:ext cx="2880000"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81159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29000">
              <a:srgbClr val="FEE7F2"/>
            </a:gs>
            <a:gs pos="48000">
              <a:srgbClr val="FAC77D"/>
            </a:gs>
            <a:gs pos="65000">
              <a:srgbClr val="FBA97D"/>
            </a:gs>
            <a:gs pos="83000">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981200"/>
            <a:ext cx="8153400" cy="4678363"/>
          </a:xfrm>
        </p:spPr>
        <p:txBody>
          <a:bodyPr>
            <a:normAutofit/>
          </a:bodyPr>
          <a:lstStyle/>
          <a:p>
            <a:pPr marL="0" indent="0" algn="ctr">
              <a:lnSpc>
                <a:spcPct val="150000"/>
              </a:lnSpc>
              <a:buNone/>
            </a:pPr>
            <a:r>
              <a:rPr lang="en-US" sz="5400" i="1" dirty="0" smtClean="0"/>
              <a:t>THANK YOU</a:t>
            </a:r>
            <a:endParaRPr lang="en-US" sz="5400" i="1" dirty="0"/>
          </a:p>
        </p:txBody>
      </p:sp>
    </p:spTree>
    <p:extLst>
      <p:ext uri="{BB962C8B-B14F-4D97-AF65-F5344CB8AC3E}">
        <p14:creationId xmlns:p14="http://schemas.microsoft.com/office/powerpoint/2010/main" val="107764390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29000">
              <a:srgbClr val="FEE7F2"/>
            </a:gs>
            <a:gs pos="48000">
              <a:srgbClr val="FAC77D"/>
            </a:gs>
            <a:gs pos="65000">
              <a:srgbClr val="FBA97D"/>
            </a:gs>
            <a:gs pos="83000">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28600"/>
            <a:ext cx="8153400" cy="4678363"/>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According to the data offered by the National Agency of Employment, the top 10 most demanded professions for high education graduates in Romania</a:t>
            </a:r>
            <a:r>
              <a:rPr lang="en-US" dirty="0" smtClean="0">
                <a:solidFill>
                  <a:prstClr val="black"/>
                </a:solidFill>
              </a:rPr>
              <a:t> in 2013 are:</a:t>
            </a:r>
            <a:endParaRPr lang="en-US" dirty="0"/>
          </a:p>
        </p:txBody>
      </p:sp>
    </p:spTree>
    <p:extLst>
      <p:ext uri="{BB962C8B-B14F-4D97-AF65-F5344CB8AC3E}">
        <p14:creationId xmlns:p14="http://schemas.microsoft.com/office/powerpoint/2010/main" val="345908968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29000">
              <a:srgbClr val="FEE7F2"/>
            </a:gs>
            <a:gs pos="48000">
              <a:srgbClr val="FAC77D"/>
            </a:gs>
            <a:gs pos="65000">
              <a:srgbClr val="FBA97D"/>
            </a:gs>
            <a:gs pos="83000">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28600"/>
            <a:ext cx="8153400" cy="6172200"/>
          </a:xfrm>
        </p:spPr>
        <p:txBody>
          <a:bodyPr>
            <a:normAutofit/>
          </a:bodyPr>
          <a:lstStyle/>
          <a:p>
            <a:pPr marL="514350" indent="-514350">
              <a:buAutoNum type="arabicPeriod"/>
            </a:pPr>
            <a:r>
              <a:rPr lang="en-US" dirty="0" smtClean="0">
                <a:latin typeface="Times New Roman"/>
                <a:ea typeface="Times New Roman"/>
              </a:rPr>
              <a:t>IT SPECIALIST</a:t>
            </a:r>
          </a:p>
          <a:p>
            <a:pPr marL="514350" indent="-514350">
              <a:buAutoNum type="arabicPeriod"/>
            </a:pPr>
            <a:r>
              <a:rPr lang="en-US" dirty="0" smtClean="0">
                <a:latin typeface="Times New Roman"/>
                <a:ea typeface="Times New Roman"/>
              </a:rPr>
              <a:t>SALES REPRESENTATIVE</a:t>
            </a:r>
            <a:r>
              <a:rPr lang="ro-RO" dirty="0" smtClean="0">
                <a:latin typeface="Times New Roman"/>
                <a:ea typeface="Times New Roman"/>
              </a:rPr>
              <a:t> </a:t>
            </a:r>
            <a:endParaRPr lang="en-US" dirty="0" smtClean="0">
              <a:latin typeface="Times New Roman"/>
              <a:ea typeface="Times New Roman"/>
            </a:endParaRPr>
          </a:p>
          <a:p>
            <a:pPr marL="514350" indent="-514350">
              <a:buAutoNum type="arabicPeriod"/>
            </a:pPr>
            <a:r>
              <a:rPr lang="en-US" dirty="0" smtClean="0">
                <a:latin typeface="Times New Roman"/>
                <a:ea typeface="Times New Roman"/>
              </a:rPr>
              <a:t>MANAGER/CONSULTANT</a:t>
            </a:r>
            <a:r>
              <a:rPr lang="ro-RO" dirty="0" smtClean="0">
                <a:latin typeface="Times New Roman"/>
                <a:ea typeface="Times New Roman"/>
              </a:rPr>
              <a:t> </a:t>
            </a:r>
            <a:endParaRPr lang="en-US" dirty="0" smtClean="0">
              <a:latin typeface="Times New Roman"/>
              <a:ea typeface="Times New Roman"/>
            </a:endParaRPr>
          </a:p>
          <a:p>
            <a:pPr marL="514350" indent="-514350">
              <a:buAutoNum type="arabicPeriod"/>
            </a:pPr>
            <a:r>
              <a:rPr lang="en-US" dirty="0" smtClean="0">
                <a:latin typeface="Times New Roman"/>
                <a:ea typeface="Times New Roman"/>
              </a:rPr>
              <a:t>ENGINEER</a:t>
            </a:r>
            <a:r>
              <a:rPr lang="ro-RO" dirty="0" smtClean="0">
                <a:latin typeface="Times New Roman"/>
                <a:ea typeface="Times New Roman"/>
              </a:rPr>
              <a:t> </a:t>
            </a:r>
            <a:endParaRPr lang="en-US" dirty="0" smtClean="0">
              <a:latin typeface="Times New Roman"/>
              <a:ea typeface="Times New Roman"/>
            </a:endParaRPr>
          </a:p>
          <a:p>
            <a:pPr marL="514350" indent="-514350">
              <a:buAutoNum type="arabicPeriod"/>
            </a:pPr>
            <a:r>
              <a:rPr lang="en-US" dirty="0" smtClean="0">
                <a:latin typeface="Times New Roman"/>
                <a:ea typeface="Times New Roman"/>
              </a:rPr>
              <a:t>MANAGER ASSISSTANT</a:t>
            </a:r>
          </a:p>
          <a:p>
            <a:pPr marL="514350" indent="-514350">
              <a:buAutoNum type="arabicPeriod"/>
            </a:pPr>
            <a:r>
              <a:rPr lang="en-US" dirty="0" smtClean="0">
                <a:latin typeface="Times New Roman"/>
                <a:ea typeface="Times New Roman"/>
              </a:rPr>
              <a:t>NETWORK ADMINISTRATOR</a:t>
            </a:r>
          </a:p>
          <a:p>
            <a:pPr marL="514350" indent="-514350">
              <a:buAutoNum type="arabicPeriod"/>
            </a:pPr>
            <a:r>
              <a:rPr lang="en-US" dirty="0" smtClean="0">
                <a:latin typeface="Times New Roman"/>
                <a:ea typeface="Times New Roman"/>
              </a:rPr>
              <a:t>ACCOUNTANT</a:t>
            </a:r>
            <a:r>
              <a:rPr lang="ro-RO" dirty="0" smtClean="0">
                <a:latin typeface="Times New Roman"/>
                <a:ea typeface="Times New Roman"/>
              </a:rPr>
              <a:t> </a:t>
            </a:r>
            <a:endParaRPr lang="en-US" dirty="0" smtClean="0">
              <a:latin typeface="Times New Roman"/>
              <a:ea typeface="Times New Roman"/>
            </a:endParaRPr>
          </a:p>
          <a:p>
            <a:pPr marL="514350" indent="-514350">
              <a:buAutoNum type="arabicPeriod"/>
            </a:pPr>
            <a:r>
              <a:rPr lang="en-US" dirty="0" smtClean="0">
                <a:latin typeface="Times New Roman"/>
                <a:ea typeface="Times New Roman"/>
              </a:rPr>
              <a:t>FINANCIAL CONSULTANT</a:t>
            </a:r>
          </a:p>
          <a:p>
            <a:pPr marL="514350" indent="-514350">
              <a:buAutoNum type="arabicPeriod"/>
            </a:pPr>
            <a:r>
              <a:rPr lang="ro-RO" dirty="0" smtClean="0">
                <a:latin typeface="Times New Roman"/>
                <a:ea typeface="Times New Roman"/>
              </a:rPr>
              <a:t>M</a:t>
            </a:r>
            <a:r>
              <a:rPr lang="en-US" dirty="0" smtClean="0">
                <a:latin typeface="Times New Roman"/>
                <a:ea typeface="Times New Roman"/>
              </a:rPr>
              <a:t>EDICAL DOCTOR</a:t>
            </a:r>
            <a:r>
              <a:rPr lang="ro-RO" dirty="0" smtClean="0">
                <a:latin typeface="Times New Roman"/>
                <a:ea typeface="Times New Roman"/>
              </a:rPr>
              <a:t> </a:t>
            </a:r>
            <a:endParaRPr lang="en-US" dirty="0" smtClean="0">
              <a:latin typeface="Times New Roman"/>
              <a:ea typeface="Times New Roman"/>
            </a:endParaRPr>
          </a:p>
          <a:p>
            <a:pPr marL="514350" indent="-514350">
              <a:buAutoNum type="arabicPeriod"/>
            </a:pPr>
            <a:r>
              <a:rPr lang="en-US" dirty="0" smtClean="0">
                <a:latin typeface="Times New Roman"/>
                <a:ea typeface="Times New Roman"/>
              </a:rPr>
              <a:t> TOURISM AGENT</a:t>
            </a:r>
            <a:endParaRPr lang="en-US" dirty="0"/>
          </a:p>
        </p:txBody>
      </p:sp>
    </p:spTree>
    <p:extLst>
      <p:ext uri="{BB962C8B-B14F-4D97-AF65-F5344CB8AC3E}">
        <p14:creationId xmlns:p14="http://schemas.microsoft.com/office/powerpoint/2010/main" val="57578246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29000">
              <a:srgbClr val="FEE7F2"/>
            </a:gs>
            <a:gs pos="48000">
              <a:srgbClr val="FAC77D"/>
            </a:gs>
            <a:gs pos="65000">
              <a:srgbClr val="FBA97D"/>
            </a:gs>
            <a:gs pos="83000">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SPECIALIST</a:t>
            </a:r>
            <a:endParaRPr lang="en-US" dirty="0"/>
          </a:p>
        </p:txBody>
      </p:sp>
      <p:sp>
        <p:nvSpPr>
          <p:cNvPr id="5" name="Content Placeholder 4"/>
          <p:cNvSpPr>
            <a:spLocks noGrp="1"/>
          </p:cNvSpPr>
          <p:nvPr>
            <p:ph idx="1"/>
          </p:nvPr>
        </p:nvSpPr>
        <p:spPr/>
        <p:txBody>
          <a:bodyPr>
            <a:normAutofit fontScale="92500" lnSpcReduction="10000"/>
          </a:bodyPr>
          <a:lstStyle/>
          <a:p>
            <a:pPr>
              <a:buFont typeface="Wingdings" panose="05000000000000000000" pitchFamily="2" charset="2"/>
              <a:buChar char="Ø"/>
            </a:pPr>
            <a:r>
              <a:rPr lang="ro-RO" dirty="0" smtClean="0">
                <a:latin typeface="Times New Roman"/>
                <a:ea typeface="Times New Roman"/>
              </a:rPr>
              <a:t>IT </a:t>
            </a:r>
            <a:r>
              <a:rPr lang="en-US" dirty="0" smtClean="0">
                <a:latin typeface="Times New Roman"/>
                <a:ea typeface="Times New Roman"/>
              </a:rPr>
              <a:t>companies in</a:t>
            </a:r>
            <a:r>
              <a:rPr lang="ro-RO" dirty="0" smtClean="0">
                <a:latin typeface="Times New Roman"/>
                <a:ea typeface="Times New Roman"/>
              </a:rPr>
              <a:t> Rom</a:t>
            </a:r>
            <a:r>
              <a:rPr lang="en-US" dirty="0" smtClean="0">
                <a:latin typeface="Times New Roman"/>
                <a:ea typeface="Times New Roman"/>
              </a:rPr>
              <a:t>a</a:t>
            </a:r>
            <a:r>
              <a:rPr lang="ro-RO" dirty="0" smtClean="0">
                <a:latin typeface="Times New Roman"/>
                <a:ea typeface="Times New Roman"/>
              </a:rPr>
              <a:t>nia </a:t>
            </a:r>
            <a:r>
              <a:rPr lang="en-US" dirty="0" smtClean="0">
                <a:latin typeface="Times New Roman"/>
                <a:ea typeface="Times New Roman"/>
              </a:rPr>
              <a:t>lose a lot of money every year as they turn down contracts because of the lack of employees who have the necessary competences and abilities to work.</a:t>
            </a:r>
          </a:p>
          <a:p>
            <a:pPr>
              <a:buFont typeface="Wingdings" panose="05000000000000000000" pitchFamily="2" charset="2"/>
              <a:buChar char="Ø"/>
            </a:pPr>
            <a:r>
              <a:rPr lang="en-US" dirty="0" smtClean="0">
                <a:latin typeface="Times New Roman"/>
                <a:ea typeface="Times New Roman"/>
              </a:rPr>
              <a:t>Moreover, the competition for the new employees in IT domain is so high that the salaries are at least two times higher than the national average for a beginner and the employees have the freedom to migrate from one company to another for a better offer. </a:t>
            </a:r>
            <a:endParaRPr lang="en-US" dirty="0"/>
          </a:p>
        </p:txBody>
      </p:sp>
    </p:spTree>
    <p:extLst>
      <p:ext uri="{BB962C8B-B14F-4D97-AF65-F5344CB8AC3E}">
        <p14:creationId xmlns:p14="http://schemas.microsoft.com/office/powerpoint/2010/main" val="148399105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29000">
              <a:srgbClr val="FEE7F2"/>
            </a:gs>
            <a:gs pos="48000">
              <a:srgbClr val="FAC77D"/>
            </a:gs>
            <a:gs pos="65000">
              <a:srgbClr val="FBA97D"/>
            </a:gs>
            <a:gs pos="83000">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371600"/>
            <a:ext cx="8229600" cy="4419600"/>
          </a:xfrm>
        </p:spPr>
        <p:txBody>
          <a:bodyPr>
            <a:normAutofit fontScale="92500"/>
          </a:bodyPr>
          <a:lstStyle/>
          <a:p>
            <a:pPr>
              <a:lnSpc>
                <a:spcPct val="150000"/>
              </a:lnSpc>
              <a:buFont typeface="Wingdings" panose="05000000000000000000" pitchFamily="2" charset="2"/>
              <a:buChar char="Ø"/>
            </a:pPr>
            <a:r>
              <a:rPr lang="en-US" dirty="0" smtClean="0"/>
              <a:t>The universities that train specialists in the IT field have 10,000 graduates every year although the necessary number would be double, as the other type of universities have graduates who can hardly be absorbed in the </a:t>
            </a:r>
            <a:r>
              <a:rPr lang="en-US" dirty="0" err="1" smtClean="0"/>
              <a:t>labour</a:t>
            </a:r>
            <a:r>
              <a:rPr lang="en-US" dirty="0" smtClean="0"/>
              <a:t> market, therefore they become unemployed.</a:t>
            </a:r>
          </a:p>
        </p:txBody>
      </p:sp>
    </p:spTree>
    <p:extLst>
      <p:ext uri="{BB962C8B-B14F-4D97-AF65-F5344CB8AC3E}">
        <p14:creationId xmlns:p14="http://schemas.microsoft.com/office/powerpoint/2010/main" val="318560588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29000">
              <a:srgbClr val="FEE7F2"/>
            </a:gs>
            <a:gs pos="48000">
              <a:srgbClr val="FAC77D"/>
            </a:gs>
            <a:gs pos="65000">
              <a:srgbClr val="FBA97D"/>
            </a:gs>
            <a:gs pos="83000">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762000"/>
            <a:ext cx="8153400" cy="4678363"/>
          </a:xfrm>
        </p:spPr>
        <p:txBody>
          <a:bodyPr>
            <a:normAutofit/>
          </a:bodyPr>
          <a:lstStyle/>
          <a:p>
            <a:pPr>
              <a:lnSpc>
                <a:spcPct val="150000"/>
              </a:lnSpc>
              <a:buFont typeface="Wingdings" panose="05000000000000000000" pitchFamily="2" charset="2"/>
              <a:buChar char="Ø"/>
            </a:pPr>
            <a:r>
              <a:rPr lang="en-US" dirty="0" smtClean="0"/>
              <a:t>According to </a:t>
            </a:r>
            <a:r>
              <a:rPr lang="ro-RO" dirty="0" smtClean="0"/>
              <a:t>Călin </a:t>
            </a:r>
            <a:r>
              <a:rPr lang="ro-RO" dirty="0"/>
              <a:t>Văduva, </a:t>
            </a:r>
            <a:r>
              <a:rPr lang="en-US" dirty="0" smtClean="0"/>
              <a:t>the founder and owner of </a:t>
            </a:r>
            <a:r>
              <a:rPr lang="ro-RO" dirty="0" smtClean="0"/>
              <a:t>Fortech</a:t>
            </a:r>
            <a:r>
              <a:rPr lang="ro-RO" dirty="0"/>
              <a:t>, </a:t>
            </a:r>
            <a:r>
              <a:rPr lang="en-US" dirty="0" smtClean="0"/>
              <a:t>one of the most important companies of IT</a:t>
            </a:r>
            <a:r>
              <a:rPr lang="ro-RO" dirty="0" smtClean="0"/>
              <a:t> </a:t>
            </a:r>
            <a:r>
              <a:rPr lang="ro-RO" dirty="0"/>
              <a:t>outsourcing </a:t>
            </a:r>
            <a:r>
              <a:rPr lang="en-US" dirty="0" smtClean="0"/>
              <a:t>in</a:t>
            </a:r>
            <a:r>
              <a:rPr lang="ro-RO" dirty="0" smtClean="0"/>
              <a:t> </a:t>
            </a:r>
            <a:r>
              <a:rPr lang="ro-RO" dirty="0"/>
              <a:t>Cluj-Napoca, </a:t>
            </a:r>
            <a:r>
              <a:rPr lang="en-US" dirty="0" smtClean="0"/>
              <a:t>there is an imbalance on the </a:t>
            </a:r>
            <a:r>
              <a:rPr lang="en-US" dirty="0" err="1" smtClean="0"/>
              <a:t>labour</a:t>
            </a:r>
            <a:r>
              <a:rPr lang="en-US" dirty="0" smtClean="0"/>
              <a:t> market between the university graduates and the employers’ needs of personnel. </a:t>
            </a:r>
            <a:endParaRPr lang="en-US" dirty="0"/>
          </a:p>
        </p:txBody>
      </p:sp>
    </p:spTree>
    <p:extLst>
      <p:ext uri="{BB962C8B-B14F-4D97-AF65-F5344CB8AC3E}">
        <p14:creationId xmlns:p14="http://schemas.microsoft.com/office/powerpoint/2010/main" val="306901969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29000">
              <a:srgbClr val="FEE7F2"/>
            </a:gs>
            <a:gs pos="48000">
              <a:srgbClr val="FAC77D"/>
            </a:gs>
            <a:gs pos="65000">
              <a:srgbClr val="FBA97D"/>
            </a:gs>
            <a:gs pos="83000">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762000"/>
            <a:ext cx="8153400" cy="4678363"/>
          </a:xfrm>
        </p:spPr>
        <p:txBody>
          <a:bodyPr>
            <a:normAutofit fontScale="85000" lnSpcReduction="20000"/>
          </a:bodyPr>
          <a:lstStyle/>
          <a:p>
            <a:pPr>
              <a:lnSpc>
                <a:spcPct val="150000"/>
              </a:lnSpc>
              <a:buFont typeface="Wingdings" panose="05000000000000000000" pitchFamily="2" charset="2"/>
              <a:buChar char="Ø"/>
            </a:pPr>
            <a:r>
              <a:rPr lang="en-US" dirty="0" smtClean="0"/>
              <a:t>In </a:t>
            </a:r>
            <a:r>
              <a:rPr lang="ro-RO" dirty="0" smtClean="0"/>
              <a:t>2009</a:t>
            </a:r>
            <a:r>
              <a:rPr lang="en-US" dirty="0" smtClean="0"/>
              <a:t> – IT </a:t>
            </a:r>
            <a:r>
              <a:rPr lang="en-US" dirty="0" err="1" smtClean="0"/>
              <a:t>labour</a:t>
            </a:r>
            <a:r>
              <a:rPr lang="en-US" dirty="0" smtClean="0"/>
              <a:t> market suffered a reorganization;</a:t>
            </a:r>
          </a:p>
          <a:p>
            <a:pPr>
              <a:lnSpc>
                <a:spcPct val="150000"/>
              </a:lnSpc>
              <a:buFont typeface="Wingdings" panose="05000000000000000000" pitchFamily="2" charset="2"/>
              <a:buChar char="Ø"/>
            </a:pPr>
            <a:r>
              <a:rPr lang="en-US" dirty="0" smtClean="0"/>
              <a:t>In 2010 - </a:t>
            </a:r>
            <a:r>
              <a:rPr lang="en-US" dirty="0">
                <a:solidFill>
                  <a:prstClr val="black"/>
                </a:solidFill>
              </a:rPr>
              <a:t>IT </a:t>
            </a:r>
            <a:r>
              <a:rPr lang="en-US" dirty="0" err="1">
                <a:solidFill>
                  <a:prstClr val="black"/>
                </a:solidFill>
              </a:rPr>
              <a:t>labour</a:t>
            </a:r>
            <a:r>
              <a:rPr lang="en-US" dirty="0">
                <a:solidFill>
                  <a:prstClr val="black"/>
                </a:solidFill>
              </a:rPr>
              <a:t> market </a:t>
            </a:r>
            <a:r>
              <a:rPr lang="en-US" dirty="0" smtClean="0">
                <a:solidFill>
                  <a:prstClr val="black"/>
                </a:solidFill>
              </a:rPr>
              <a:t>became stable; </a:t>
            </a:r>
          </a:p>
          <a:p>
            <a:pPr>
              <a:lnSpc>
                <a:spcPct val="150000"/>
              </a:lnSpc>
              <a:buFont typeface="Wingdings" panose="05000000000000000000" pitchFamily="2" charset="2"/>
              <a:buChar char="Ø"/>
            </a:pPr>
            <a:r>
              <a:rPr lang="en-US" dirty="0" smtClean="0">
                <a:solidFill>
                  <a:prstClr val="black"/>
                </a:solidFill>
              </a:rPr>
              <a:t>In </a:t>
            </a:r>
            <a:r>
              <a:rPr lang="ro-RO" dirty="0" smtClean="0"/>
              <a:t>2011 </a:t>
            </a:r>
            <a:r>
              <a:rPr lang="en-US" dirty="0" smtClean="0"/>
              <a:t>and </a:t>
            </a:r>
            <a:r>
              <a:rPr lang="ro-RO" dirty="0" smtClean="0"/>
              <a:t>2012</a:t>
            </a:r>
            <a:r>
              <a:rPr lang="en-US" dirty="0"/>
              <a:t> - </a:t>
            </a:r>
            <a:r>
              <a:rPr lang="en-US" dirty="0">
                <a:solidFill>
                  <a:prstClr val="black"/>
                </a:solidFill>
              </a:rPr>
              <a:t>IT </a:t>
            </a:r>
            <a:r>
              <a:rPr lang="en-US" dirty="0" err="1">
                <a:solidFill>
                  <a:prstClr val="black"/>
                </a:solidFill>
              </a:rPr>
              <a:t>labour</a:t>
            </a:r>
            <a:r>
              <a:rPr lang="en-US" dirty="0">
                <a:solidFill>
                  <a:prstClr val="black"/>
                </a:solidFill>
              </a:rPr>
              <a:t> </a:t>
            </a:r>
            <a:r>
              <a:rPr lang="en-US" dirty="0" smtClean="0">
                <a:solidFill>
                  <a:prstClr val="black"/>
                </a:solidFill>
              </a:rPr>
              <a:t>market grew steadily;</a:t>
            </a:r>
            <a:r>
              <a:rPr lang="ro-RO" dirty="0" smtClean="0"/>
              <a:t> </a:t>
            </a:r>
            <a:endParaRPr lang="en-US" dirty="0" smtClean="0"/>
          </a:p>
          <a:p>
            <a:pPr>
              <a:lnSpc>
                <a:spcPct val="150000"/>
              </a:lnSpc>
              <a:buFont typeface="Wingdings" panose="05000000000000000000" pitchFamily="2" charset="2"/>
              <a:buChar char="Ø"/>
            </a:pPr>
            <a:r>
              <a:rPr lang="en-US" dirty="0" smtClean="0"/>
              <a:t>In 2013 – </a:t>
            </a:r>
            <a:r>
              <a:rPr lang="ro-RO" dirty="0" smtClean="0"/>
              <a:t>120</a:t>
            </a:r>
            <a:r>
              <a:rPr lang="en-US" dirty="0" smtClean="0"/>
              <a:t>,</a:t>
            </a:r>
            <a:r>
              <a:rPr lang="ro-RO" dirty="0" smtClean="0"/>
              <a:t>000 </a:t>
            </a:r>
            <a:r>
              <a:rPr lang="en-US" dirty="0" smtClean="0"/>
              <a:t>employees work in </a:t>
            </a:r>
            <a:r>
              <a:rPr lang="ro-RO" dirty="0" smtClean="0"/>
              <a:t>IT&amp;C</a:t>
            </a:r>
            <a:r>
              <a:rPr lang="en-US" dirty="0" smtClean="0"/>
              <a:t> field</a:t>
            </a:r>
            <a:r>
              <a:rPr lang="ro-RO" dirty="0" smtClean="0"/>
              <a:t>, </a:t>
            </a:r>
            <a:r>
              <a:rPr lang="en-US" dirty="0" smtClean="0"/>
              <a:t>with </a:t>
            </a:r>
            <a:r>
              <a:rPr lang="ro-RO" dirty="0" smtClean="0"/>
              <a:t>1</a:t>
            </a:r>
            <a:r>
              <a:rPr lang="en-US" dirty="0" smtClean="0"/>
              <a:t>,</a:t>
            </a:r>
            <a:r>
              <a:rPr lang="ro-RO" dirty="0" smtClean="0"/>
              <a:t>000 </a:t>
            </a:r>
            <a:r>
              <a:rPr lang="en-US" dirty="0" smtClean="0"/>
              <a:t>employees more than previous years, based on the development on </a:t>
            </a:r>
            <a:r>
              <a:rPr lang="ro-RO" dirty="0" smtClean="0"/>
              <a:t>hardware </a:t>
            </a:r>
            <a:r>
              <a:rPr lang="en-US" dirty="0" smtClean="0"/>
              <a:t>and</a:t>
            </a:r>
            <a:r>
              <a:rPr lang="ro-RO" dirty="0" smtClean="0"/>
              <a:t> software</a:t>
            </a:r>
            <a:r>
              <a:rPr lang="en-US" dirty="0" smtClean="0"/>
              <a:t> sectors</a:t>
            </a:r>
            <a:r>
              <a:rPr lang="ro-RO" dirty="0" smtClean="0"/>
              <a:t>, </a:t>
            </a:r>
            <a:r>
              <a:rPr lang="en-US" dirty="0" smtClean="0"/>
              <a:t>which compensated the loses of personnel from the telecommunication companies</a:t>
            </a:r>
            <a:endParaRPr lang="en-US" dirty="0"/>
          </a:p>
        </p:txBody>
      </p:sp>
    </p:spTree>
    <p:extLst>
      <p:ext uri="{BB962C8B-B14F-4D97-AF65-F5344CB8AC3E}">
        <p14:creationId xmlns:p14="http://schemas.microsoft.com/office/powerpoint/2010/main" val="29240965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29000">
              <a:srgbClr val="FEE7F2"/>
            </a:gs>
            <a:gs pos="48000">
              <a:srgbClr val="FAC77D"/>
            </a:gs>
            <a:gs pos="65000">
              <a:srgbClr val="FBA97D"/>
            </a:gs>
            <a:gs pos="83000">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524000"/>
            <a:ext cx="8153400" cy="4678363"/>
          </a:xfrm>
        </p:spPr>
        <p:txBody>
          <a:bodyPr>
            <a:normAutofit/>
          </a:bodyPr>
          <a:lstStyle/>
          <a:p>
            <a:pPr>
              <a:lnSpc>
                <a:spcPct val="150000"/>
              </a:lnSpc>
              <a:buFont typeface="Wingdings" panose="05000000000000000000" pitchFamily="2" charset="2"/>
              <a:buChar char="Ø"/>
            </a:pPr>
            <a:r>
              <a:rPr lang="en-US" dirty="0" smtClean="0"/>
              <a:t>Companies such as: </a:t>
            </a:r>
            <a:r>
              <a:rPr lang="ro-RO" i="1" dirty="0" smtClean="0"/>
              <a:t>Oracle</a:t>
            </a:r>
            <a:r>
              <a:rPr lang="ro-RO" i="1" dirty="0"/>
              <a:t>, IBM, HP, Ubisoft, Gameloft</a:t>
            </a:r>
            <a:r>
              <a:rPr lang="ro-RO" dirty="0"/>
              <a:t> </a:t>
            </a:r>
            <a:r>
              <a:rPr lang="en-US" dirty="0" smtClean="0"/>
              <a:t>and</a:t>
            </a:r>
            <a:r>
              <a:rPr lang="ro-RO" dirty="0" smtClean="0"/>
              <a:t> </a:t>
            </a:r>
            <a:r>
              <a:rPr lang="ro-RO" i="1" dirty="0"/>
              <a:t>Computaris</a:t>
            </a:r>
            <a:r>
              <a:rPr lang="ro-RO" dirty="0"/>
              <a:t> </a:t>
            </a:r>
            <a:r>
              <a:rPr lang="en-US" dirty="0" smtClean="0"/>
              <a:t>are just few examples of companies that have significantly increased their teams in the last years</a:t>
            </a:r>
            <a:endParaRPr lang="en-US" dirty="0"/>
          </a:p>
        </p:txBody>
      </p:sp>
    </p:spTree>
    <p:extLst>
      <p:ext uri="{BB962C8B-B14F-4D97-AF65-F5344CB8AC3E}">
        <p14:creationId xmlns:p14="http://schemas.microsoft.com/office/powerpoint/2010/main" val="407774708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29000">
              <a:srgbClr val="FEE7F2"/>
            </a:gs>
            <a:gs pos="48000">
              <a:srgbClr val="FAC77D"/>
            </a:gs>
            <a:gs pos="65000">
              <a:srgbClr val="FBA97D"/>
            </a:gs>
            <a:gs pos="83000">
              <a:srgbClr val="FBD49C"/>
            </a:gs>
            <a:gs pos="100000">
              <a:srgbClr val="FEE7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81000"/>
            <a:ext cx="8305800" cy="6172200"/>
          </a:xfrm>
        </p:spPr>
        <p:txBody>
          <a:bodyPr>
            <a:normAutofit fontScale="92500" lnSpcReduction="20000"/>
          </a:bodyPr>
          <a:lstStyle/>
          <a:p>
            <a:pPr>
              <a:lnSpc>
                <a:spcPct val="150000"/>
              </a:lnSpc>
              <a:buFont typeface="Wingdings" panose="05000000000000000000" pitchFamily="2" charset="2"/>
              <a:buChar char="Ø"/>
            </a:pPr>
            <a:r>
              <a:rPr lang="en-US" dirty="0" smtClean="0"/>
              <a:t>According to the National Commission of Prognosis, the average salary in Romania can reach the level of  532 euro in 2014, but the computer programmers can earn twice or more than this sum. </a:t>
            </a:r>
          </a:p>
          <a:p>
            <a:pPr>
              <a:lnSpc>
                <a:spcPct val="150000"/>
              </a:lnSpc>
              <a:buFont typeface="Wingdings" panose="05000000000000000000" pitchFamily="2" charset="2"/>
              <a:buChar char="Ø"/>
            </a:pPr>
            <a:r>
              <a:rPr lang="en-US" dirty="0" smtClean="0"/>
              <a:t>Although it is one of the most well-paid jobs in present times, every year, there are still </a:t>
            </a:r>
            <a:r>
              <a:rPr lang="en-US" smtClean="0"/>
              <a:t>vacant positions </a:t>
            </a:r>
            <a:r>
              <a:rPr lang="en-US" dirty="0" smtClean="0"/>
              <a:t>of IT specialists which shows the imbalance between the needs of the </a:t>
            </a:r>
            <a:r>
              <a:rPr lang="en-US" dirty="0" err="1" smtClean="0"/>
              <a:t>labour</a:t>
            </a:r>
            <a:r>
              <a:rPr lang="en-US" dirty="0" smtClean="0"/>
              <a:t> market and the offers of the education field.</a:t>
            </a:r>
            <a:endParaRPr lang="en-US" dirty="0"/>
          </a:p>
        </p:txBody>
      </p:sp>
    </p:spTree>
    <p:extLst>
      <p:ext uri="{BB962C8B-B14F-4D97-AF65-F5344CB8AC3E}">
        <p14:creationId xmlns:p14="http://schemas.microsoft.com/office/powerpoint/2010/main" val="112358390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958</Words>
  <Application>Microsoft Office PowerPoint</Application>
  <PresentationFormat>On-screen Show (4:3)</PresentationFormat>
  <Paragraphs>73</Paragraphs>
  <Slides>17</Slides>
  <Notes>0</Notes>
  <HiddenSlides>0</HiddenSlides>
  <MMClips>0</MMClips>
  <ScaleCrop>false</ScaleCrop>
  <HeadingPairs>
    <vt:vector size="4" baseType="variant">
      <vt:variant>
        <vt:lpstr>Theme</vt:lpstr>
      </vt:variant>
      <vt:variant>
        <vt:i4>7</vt:i4>
      </vt:variant>
      <vt:variant>
        <vt:lpstr>Slide Titles</vt:lpstr>
      </vt:variant>
      <vt:variant>
        <vt:i4>17</vt:i4>
      </vt:variant>
    </vt:vector>
  </HeadingPairs>
  <TitlesOfParts>
    <vt:vector size="24" baseType="lpstr">
      <vt:lpstr>Office Theme</vt:lpstr>
      <vt:lpstr>1_Office Theme</vt:lpstr>
      <vt:lpstr>2_Office Theme</vt:lpstr>
      <vt:lpstr>3_Office Theme</vt:lpstr>
      <vt:lpstr>4_Office Theme</vt:lpstr>
      <vt:lpstr>5_Office Theme</vt:lpstr>
      <vt:lpstr>Adjacency</vt:lpstr>
      <vt:lpstr>THE PROFESSION MOST IN DEMAND IN ROMANIA</vt:lpstr>
      <vt:lpstr>PowerPoint Presentation</vt:lpstr>
      <vt:lpstr>PowerPoint Presentation</vt:lpstr>
      <vt:lpstr>IT SPECIALIST</vt:lpstr>
      <vt:lpstr>PowerPoint Presentation</vt:lpstr>
      <vt:lpstr>PowerPoint Presentation</vt:lpstr>
      <vt:lpstr>PowerPoint Presentation</vt:lpstr>
      <vt:lpstr>PowerPoint Presentation</vt:lpstr>
      <vt:lpstr>PowerPoint Presentation</vt:lpstr>
      <vt:lpstr> The most wanted qualifications which are offered by the Romanian professional and technical education 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PROFESSION MOST IN DEMAND IN ROMANIA</dc:title>
  <dc:creator>Claudia</dc:creator>
  <cp:lastModifiedBy>Claudia</cp:lastModifiedBy>
  <cp:revision>16</cp:revision>
  <dcterms:created xsi:type="dcterms:W3CDTF">2006-08-16T00:00:00Z</dcterms:created>
  <dcterms:modified xsi:type="dcterms:W3CDTF">2014-09-19T14:22:25Z</dcterms:modified>
</cp:coreProperties>
</file>